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3" r:id="rId6"/>
    <p:sldId id="265" r:id="rId7"/>
    <p:sldId id="267" r:id="rId8"/>
    <p:sldId id="260" r:id="rId9"/>
    <p:sldId id="25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FD"/>
    <a:srgbClr val="E2DED9"/>
    <a:srgbClr val="B71E42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84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noProof="0" smtClean="0"/>
              <a:t>Kliknij, aby edytować styl wzorca podtytułu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2/10/2021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hyperlink" Target="https://www.festisite.com/text-layout/maz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chule.paul-matthies.de/Trimino.ph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064" y="827698"/>
            <a:ext cx="8637073" cy="2541431"/>
          </a:xfrm>
        </p:spPr>
        <p:txBody>
          <a:bodyPr>
            <a:normAutofit/>
          </a:bodyPr>
          <a:lstStyle/>
          <a:p>
            <a:r>
              <a:rPr lang="pl-PL" sz="5400" dirty="0" smtClean="0"/>
              <a:t>Polonistyczny </a:t>
            </a:r>
            <a:br>
              <a:rPr lang="pl-PL" sz="5400" dirty="0" smtClean="0"/>
            </a:br>
            <a:r>
              <a:rPr lang="pl-PL" sz="5400" dirty="0" smtClean="0"/>
              <a:t>pokój zagadek </a:t>
            </a:r>
            <a:endParaRPr lang="en-US" sz="5400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50271" y="20398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731" y="3575164"/>
            <a:ext cx="8637072" cy="977621"/>
          </a:xfrm>
        </p:spPr>
        <p:txBody>
          <a:bodyPr/>
          <a:lstStyle/>
          <a:p>
            <a:r>
              <a:rPr lang="pl-PL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Katarzyna Jacewicz</a:t>
            </a: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E437928-C7E3-43E7-AF2F-0B04ECCCE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2" r="17860" b="41055"/>
          <a:stretch/>
        </p:blipFill>
        <p:spPr>
          <a:xfrm rot="466236">
            <a:off x="342609" y="453581"/>
            <a:ext cx="2039028" cy="1306062"/>
          </a:xfrm>
          <a:prstGeom prst="rect">
            <a:avLst/>
          </a:prstGeom>
          <a:noFill/>
        </p:spPr>
      </p:pic>
      <p:pic>
        <p:nvPicPr>
          <p:cNvPr id="7" name="Picture 2" descr="Centrum Edukacji Nauczycieli w Koszalin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wykreślanka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866" y="1583267"/>
            <a:ext cx="6001461" cy="3857096"/>
          </a:xfrm>
          <a:prstGeom prst="rect">
            <a:avLst/>
          </a:prstGeom>
        </p:spPr>
      </p:pic>
      <p:sp>
        <p:nvSpPr>
          <p:cNvPr id="5" name="Symbol zastępczy zawartości 1"/>
          <p:cNvSpPr txBox="1">
            <a:spLocks/>
          </p:cNvSpPr>
          <p:nvPr/>
        </p:nvSpPr>
        <p:spPr>
          <a:xfrm>
            <a:off x="7145867" y="1557868"/>
            <a:ext cx="3751771" cy="39084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rozwiązaniem wyślijcie przedstawiciela grupy do nauczyciela.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 smtClean="0"/>
              <a:t>Otrzymacie od niego kopertę z zadaniem 3 </a:t>
            </a:r>
            <a:r>
              <a:rPr lang="pl-PL" sz="2000" b="1" dirty="0" smtClean="0">
                <a:sym typeface="Wingdings" pitchFamily="2" charset="2"/>
              </a:rPr>
              <a:t>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phic 5" descr="Tools icon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9655446" y="280745"/>
            <a:ext cx="1044000" cy="1044000"/>
          </a:xfrm>
          <a:prstGeom prst="rect">
            <a:avLst/>
          </a:prstGeom>
        </p:spPr>
      </p:pic>
      <p:pic>
        <p:nvPicPr>
          <p:cNvPr id="7" name="Picture 2" descr="Centrum Edukacji Nauczycieli w Koszali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3594" y="5392225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Zadanie 3.</a:t>
            </a:r>
            <a:endParaRPr lang="pl-PL" dirty="0" smtClean="0"/>
          </a:p>
          <a:p>
            <a:r>
              <a:rPr lang="pl-PL" dirty="0" smtClean="0"/>
              <a:t>Ułóżcie puzzle. Następnie zapiszcie w 3 zdaniach, jakie wydarzenie jest przedstawione na rysunku.</a:t>
            </a:r>
          </a:p>
          <a:p>
            <a:r>
              <a:rPr lang="pl-PL" dirty="0" smtClean="0"/>
              <a:t>Z odpowiedzią udajcie się do nauczyciela po ocenę Waszej pracy. Jeśli wykonacie ją poprawnie, otrzymacie wskazówkę, gdzie należy szukać zadania          nr 4.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3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0505" y="452120"/>
            <a:ext cx="2114590" cy="219456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entrum Edukacji Nauczycieli w Koszali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94363" y="1557868"/>
            <a:ext cx="9603275" cy="3908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Zadanie 4.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</a:t>
            </a:r>
            <a:endParaRPr lang="pl-PL" dirty="0" smtClean="0"/>
          </a:p>
          <a:p>
            <a:r>
              <a:rPr lang="pl-PL" dirty="0" smtClean="0"/>
              <a:t>Uporządkujcie informacje o bohaterkach. Na każdej informacji napiszcie A- jeśli dotyczy Aliny lub B- jeśli dotyczy Balladyny.</a:t>
            </a:r>
          </a:p>
          <a:p>
            <a:r>
              <a:rPr lang="pl-PL" dirty="0" smtClean="0"/>
              <a:t>Podpiszcie zdjęcia. Która z dziewczyn to Alina? Która to Balladyna? Dlaczego?</a:t>
            </a:r>
          </a:p>
          <a:p>
            <a:r>
              <a:rPr lang="pl-PL" dirty="0" smtClean="0"/>
              <a:t>Prawidłowość oceni nauczyciel. Jeżeli wykonacie zadanie prawidłowo, otrzymacie następną kopertę oraz kolejną cyfrę.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4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3967" y="272345"/>
            <a:ext cx="4770967" cy="27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entrum Edukacji Nauczycieli w Koszali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94364" y="2015732"/>
            <a:ext cx="2879704" cy="3450613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/>
              <a:t>próżna i nieuczciwa</a:t>
            </a:r>
            <a:endParaRPr lang="pl-PL" dirty="0" smtClean="0"/>
          </a:p>
          <a:p>
            <a:r>
              <a:rPr lang="pl-PL" b="1" dirty="0" smtClean="0"/>
              <a:t>ma romans z Grabcem</a:t>
            </a:r>
            <a:endParaRPr lang="pl-PL" dirty="0" smtClean="0"/>
          </a:p>
          <a:p>
            <a:r>
              <a:rPr lang="pl-PL" b="1" dirty="0" smtClean="0"/>
              <a:t>wyznaje miłość księciu, bo chce zostać wielką panią</a:t>
            </a:r>
            <a:endParaRPr lang="pl-PL" dirty="0" smtClean="0"/>
          </a:p>
          <a:p>
            <a:r>
              <a:rPr lang="pl-PL" b="1" dirty="0" smtClean="0"/>
              <a:t>jest obojętna na losy matki i siostry</a:t>
            </a:r>
            <a:endParaRPr lang="pl-PL" dirty="0" smtClean="0"/>
          </a:p>
          <a:p>
            <a:r>
              <a:rPr lang="pl-PL" b="1" dirty="0" smtClean="0"/>
              <a:t>opanowana żądzą władzy</a:t>
            </a:r>
            <a:endParaRPr lang="pl-PL" dirty="0" smtClean="0"/>
          </a:p>
          <a:p>
            <a:r>
              <a:rPr lang="pl-PL" b="1" dirty="0" smtClean="0"/>
              <a:t>gotowa jest nawet zamordować własną siostrę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4</a:t>
            </a:r>
            <a:endParaRPr lang="pl-PL" dirty="0"/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>
          <a:xfrm>
            <a:off x="4765698" y="1744133"/>
            <a:ext cx="2879704" cy="378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pl-PL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pl-PL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600" b="1" dirty="0" smtClean="0"/>
              <a:t>niewierna żona</a:t>
            </a: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niewdzięczne, złe dziecko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niewolnica własnych ambicji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jest uosobieniem zła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uczciwa, dobra, prostolinijna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troszczy się o matkę, pomaga jej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7857067" y="1956465"/>
            <a:ext cx="350520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kocha siostrę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chce wyjść za Kirkora po warunkiem, że do zamku trafi matka i siostra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jest uosobieniem dobra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niewinna, ma czyste serce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spodziewa się ataku ze strony siostry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zrezygnowałaby z Kirkora, gdyby siostra ją poprosiła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phic 6" descr="Gears icon">
            <a:extLst>
              <a:ext uri="{FF2B5EF4-FFF2-40B4-BE49-F238E27FC236}">
                <a16:creationId xmlns:a16="http://schemas.microsoft.com/office/drawing/2014/main" xmlns="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62904" y="294087"/>
            <a:ext cx="1122450" cy="1122450"/>
          </a:xfrm>
          <a:prstGeom prst="rect">
            <a:avLst/>
          </a:prstGeom>
        </p:spPr>
      </p:pic>
      <p:pic>
        <p:nvPicPr>
          <p:cNvPr id="7" name="Picture 2" descr="Centrum Edukacji Nauczycieli w Koszali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8460" y="5392226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Zadanie 5.</a:t>
            </a:r>
            <a:endParaRPr lang="pl-PL" dirty="0" smtClean="0"/>
          </a:p>
          <a:p>
            <a:r>
              <a:rPr lang="pl-PL" dirty="0" smtClean="0"/>
              <a:t>Odczytajcie zakodowaną wiadomość w labiryncie. Zapiszcie ją na kartce. </a:t>
            </a:r>
          </a:p>
          <a:p>
            <a:r>
              <a:rPr lang="pl-PL" dirty="0" smtClean="0"/>
              <a:t>Kto w utworze wypowiada te słowa i do kogo?</a:t>
            </a:r>
          </a:p>
          <a:p>
            <a:r>
              <a:rPr lang="pl-PL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pl-PL" dirty="0" smtClean="0"/>
          </a:p>
          <a:p>
            <a:r>
              <a:rPr lang="pl-PL" dirty="0" smtClean="0"/>
              <a:t> </a:t>
            </a:r>
          </a:p>
          <a:p>
            <a:r>
              <a:rPr lang="pl-PL" dirty="0" smtClean="0"/>
              <a:t>Z odpowiedzią idźcie do nauczyciela. Jeśli wykonacie poprawnie zadanie, w nagrodę dostaniecie kopertę z ostatnim poleceniem.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5</a:t>
            </a:r>
            <a:endParaRPr lang="pl-PL" dirty="0"/>
          </a:p>
        </p:txBody>
      </p:sp>
      <p:pic>
        <p:nvPicPr>
          <p:cNvPr id="4" name="Graphic 9" descr="Star icon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6836" y="322622"/>
            <a:ext cx="1044000" cy="1044000"/>
          </a:xfrm>
          <a:prstGeom prst="rect">
            <a:avLst/>
          </a:prstGeom>
        </p:spPr>
      </p:pic>
      <p:pic>
        <p:nvPicPr>
          <p:cNvPr id="5" name="Picture 2" descr="Centrum Edukacji Nauczycieli w Koszali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2394" y="5375293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labirynt</a:t>
            </a:r>
            <a:endParaRPr lang="pl-PL" dirty="0"/>
          </a:p>
        </p:txBody>
      </p:sp>
      <p:pic>
        <p:nvPicPr>
          <p:cNvPr id="3075" name="Picture 3" descr="C:\Users\Kasia Jacewicz\Desktop\Obra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50307"/>
            <a:ext cx="5680076" cy="548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302830" y="1634732"/>
            <a:ext cx="9603275" cy="3450613"/>
          </a:xfrm>
        </p:spPr>
        <p:txBody>
          <a:bodyPr/>
          <a:lstStyle/>
          <a:p>
            <a:r>
              <a:rPr lang="pl-PL" b="1" dirty="0" smtClean="0"/>
              <a:t>Zadanie 6.</a:t>
            </a:r>
            <a:endParaRPr lang="pl-PL" dirty="0" smtClean="0"/>
          </a:p>
          <a:p>
            <a:r>
              <a:rPr lang="pl-PL" dirty="0" smtClean="0"/>
              <a:t>Rozwiążcie krzyżówkę. Zapiszcie hasło. Policzcie, ile w haśle występuje samogłosek. To ostatnia cyfra kodu.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85896" y="779119"/>
            <a:ext cx="9603275" cy="1049235"/>
          </a:xfrm>
        </p:spPr>
        <p:txBody>
          <a:bodyPr/>
          <a:lstStyle/>
          <a:p>
            <a:r>
              <a:rPr lang="pl-PL" dirty="0" smtClean="0"/>
              <a:t>Zadanie 6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81895" y="3005666"/>
            <a:ext cx="3290572" cy="264160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783667" y="292677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 smtClean="0"/>
              <a:t>elf, sługa pani jeziora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możny pan, który przypadkiem trafił do chaty Wdowy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pani jeziora zamieniał w nią swojego ukochanego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posłaniec zamordowany przez Balladynę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została nią główna bohaterka utworu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matka Balladyny i Aliny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okrutny brat zakonnika mieszkającego w lesie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zakonnik udzielający porad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stał na straży prawa w państwie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owoce kojarzone z treścią książki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pani Jeziora</a:t>
            </a:r>
            <a:endParaRPr lang="pl-PL" sz="1600" dirty="0"/>
          </a:p>
        </p:txBody>
      </p:sp>
      <p:pic>
        <p:nvPicPr>
          <p:cNvPr id="6" name="Graphic 6" descr="Gears icon">
            <a:extLst>
              <a:ext uri="{FF2B5EF4-FFF2-40B4-BE49-F238E27FC236}">
                <a16:creationId xmlns:a16="http://schemas.microsoft.com/office/drawing/2014/main" xmlns="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02038" y="344887"/>
            <a:ext cx="1122450" cy="1122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92763" y="2058065"/>
            <a:ext cx="9603275" cy="3450613"/>
          </a:xfrm>
        </p:spPr>
        <p:txBody>
          <a:bodyPr/>
          <a:lstStyle/>
          <a:p>
            <a:pPr>
              <a:buNone/>
            </a:pPr>
            <a:r>
              <a:rPr lang="pl-PL" sz="3200" b="1" u="sng" dirty="0" smtClean="0"/>
              <a:t>824</a:t>
            </a:r>
          </a:p>
          <a:p>
            <a:r>
              <a:rPr lang="pl-PL" sz="2800" b="1" u="sng" dirty="0" smtClean="0"/>
              <a:t>Możecie opuścić loch! </a:t>
            </a:r>
          </a:p>
          <a:p>
            <a:r>
              <a:rPr lang="pl-PL" sz="2800" b="1" u="sng" dirty="0" smtClean="0"/>
              <a:t>Jesteście wolni!</a:t>
            </a:r>
            <a:endParaRPr lang="pl-PL" sz="2800" dirty="0" smtClean="0"/>
          </a:p>
          <a:p>
            <a:r>
              <a:rPr lang="pl-PL" sz="2800" b="1" u="sng" dirty="0" smtClean="0"/>
              <a:t>Gratuluję!</a:t>
            </a:r>
            <a:endParaRPr lang="pl-PL" sz="2800" dirty="0" smtClean="0"/>
          </a:p>
          <a:p>
            <a:pPr algn="ctr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już jest koniec!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028" t="39630" r="26944" b="11975"/>
          <a:stretch>
            <a:fillRect/>
          </a:stretch>
        </p:blipFill>
        <p:spPr bwMode="auto">
          <a:xfrm>
            <a:off x="5181600" y="3210178"/>
            <a:ext cx="6544733" cy="258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raphic 5" descr="Tools icon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9613112" y="340011"/>
            <a:ext cx="1044000" cy="10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dla innych grup</a:t>
            </a:r>
            <a:endParaRPr lang="pl-PL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96201" y="448205"/>
          <a:ext cx="3767666" cy="5346700"/>
        </p:xfrm>
        <a:graphic>
          <a:graphicData uri="http://schemas.openxmlformats.org/presentationml/2006/ole">
            <p:oleObj spid="_x0000_s4098" name="Acrobat Document" r:id="rId3" imgW="3777856" imgH="5346331" progId="AcroExch.Document.DC">
              <p:embed/>
            </p:oleObj>
          </a:graphicData>
        </a:graphic>
      </p:graphicFrame>
      <p:pic>
        <p:nvPicPr>
          <p:cNvPr id="4099" name="Picture 3" descr="C:\Users\Kasia Jacewicz\Desktop\szyfr Ceza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12" y="2507513"/>
            <a:ext cx="2169054" cy="215973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1049" y="3273161"/>
            <a:ext cx="3416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7390539" y="179401"/>
            <a:ext cx="453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6"/>
              </a:rPr>
              <a:t>http://schule.paul-matthies.de/Trimino.php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68695" y="1745734"/>
            <a:ext cx="693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7"/>
              </a:rPr>
              <a:t>https://www.festisite.com/text-layout/maze/</a:t>
            </a:r>
            <a:r>
              <a:rPr lang="pl-PL" dirty="0" smtClean="0"/>
              <a:t>       labirynty wyrazowe</a:t>
            </a:r>
            <a:endParaRPr lang="pl-PL" dirty="0"/>
          </a:p>
        </p:txBody>
      </p:sp>
      <p:pic>
        <p:nvPicPr>
          <p:cNvPr id="8" name="Picture 2" descr="Centrum Edukacji Nauczycieli w Koszalin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2793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 do zabawy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DCED45-CA91-495F-8329-49163D40B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5790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u="sng" dirty="0" smtClean="0">
                <a:solidFill>
                  <a:srgbClr val="0070C0"/>
                </a:solidFill>
              </a:rPr>
              <a:t>Powodzenia! </a:t>
            </a:r>
          </a:p>
          <a:p>
            <a:pPr>
              <a:lnSpc>
                <a:spcPct val="100000"/>
              </a:lnSpc>
            </a:pPr>
            <a:r>
              <a:rPr lang="pl-PL" u="sng" dirty="0" smtClean="0">
                <a:solidFill>
                  <a:srgbClr val="0070C0"/>
                </a:solidFill>
              </a:rPr>
              <a:t>Dziękuję!</a:t>
            </a:r>
          </a:p>
          <a:p>
            <a:pPr>
              <a:lnSpc>
                <a:spcPct val="100000"/>
              </a:lnSpc>
            </a:pPr>
            <a:endParaRPr lang="pl-PL" sz="1600" u="sng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pl-PL" sz="1600" u="sng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1600" u="sng" dirty="0" smtClean="0">
                <a:solidFill>
                  <a:srgbClr val="0070C0"/>
                </a:solidFill>
              </a:rPr>
              <a:t>Polonista w </a:t>
            </a:r>
            <a:r>
              <a:rPr lang="pl-PL" sz="1600" u="sng" dirty="0" smtClean="0">
                <a:solidFill>
                  <a:srgbClr val="0070C0"/>
                </a:solidFill>
              </a:rPr>
              <a:t>sieci      CEN Koszalin         </a:t>
            </a:r>
            <a:endParaRPr lang="en-US" sz="1600" u="sng" dirty="0">
              <a:solidFill>
                <a:srgbClr val="0070C0"/>
              </a:solidFill>
            </a:endParaRPr>
          </a:p>
        </p:txBody>
      </p:sp>
      <p:pic>
        <p:nvPicPr>
          <p:cNvPr id="5" name="Graphic 6" descr="Gears icon">
            <a:extLst>
              <a:ext uri="{FF2B5EF4-FFF2-40B4-BE49-F238E27FC236}">
                <a16:creationId xmlns:a16="http://schemas.microsoft.com/office/drawing/2014/main" xmlns="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pic>
        <p:nvPicPr>
          <p:cNvPr id="6" name="Picture 2" descr="Centrum Edukacji Nauczycieli w Koszali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727" y="5290626"/>
            <a:ext cx="5858406" cy="67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warto? </a:t>
            </a:r>
            <a:r>
              <a:rPr lang="pl-PL" sz="2700" dirty="0" smtClean="0"/>
              <a:t>Każda próba jest już sukcesem!</a:t>
            </a:r>
            <a:endParaRPr lang="en-US" sz="2700" dirty="0"/>
          </a:p>
        </p:txBody>
      </p:sp>
      <p:pic>
        <p:nvPicPr>
          <p:cNvPr id="10" name="Graphic 9" descr="Star icon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1836" y="398823"/>
            <a:ext cx="1044000" cy="1044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BD5DDD4-B30F-43B5-9BA0-190CC29E9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583796"/>
            <a:ext cx="9618391" cy="1336675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 grupie siła!</a:t>
            </a:r>
            <a:r>
              <a:rPr lang="pl-PL" dirty="0" smtClean="0"/>
              <a:t> 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Różnorodność</a:t>
            </a:r>
            <a:r>
              <a:rPr lang="pl-PL" dirty="0" smtClean="0"/>
              <a:t>. </a:t>
            </a:r>
            <a:endParaRPr lang="en-US" dirty="0"/>
          </a:p>
        </p:txBody>
      </p:sp>
      <p:pic>
        <p:nvPicPr>
          <p:cNvPr id="16" name="Content Placeholder 15" descr="girl playing with molecule model">
            <a:extLst>
              <a:ext uri="{FF2B5EF4-FFF2-40B4-BE49-F238E27FC236}">
                <a16:creationId xmlns:a16="http://schemas.microsoft.com/office/drawing/2014/main" xmlns="" id="{A0609731-E84C-4760-AD5E-8E288693AE2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7677" y="3128963"/>
            <a:ext cx="2856834" cy="19065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Nauka i zabawa</a:t>
            </a:r>
            <a:r>
              <a:rPr lang="pl-PL" dirty="0" smtClean="0"/>
              <a:t>.</a:t>
            </a:r>
            <a:endParaRPr lang="en-US" dirty="0"/>
          </a:p>
        </p:txBody>
      </p:sp>
      <p:pic>
        <p:nvPicPr>
          <p:cNvPr id="17" name="Symbol zastępczy zawartości 16" descr="jakie-sa-korzysci-z-zabaw-i-gier-integracyjnyc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93799" y="3123186"/>
            <a:ext cx="3098769" cy="1932060"/>
          </a:xfrm>
        </p:spPr>
      </p:pic>
      <p:pic>
        <p:nvPicPr>
          <p:cNvPr id="19" name="Symbol zastępczy zawartości 18" descr="images.jpg"/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>
            <a:off x="4936068" y="3073667"/>
            <a:ext cx="2379132" cy="2081740"/>
          </a:xfr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4582" y="1698361"/>
            <a:ext cx="3416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 descr="C:\Users\Kasia Jacewicz\Desktop\USER_SCOPED_TEMP_DATA_MSGR_PHOTO_FOR_UPLOAD_1606319896502_6737393967182216934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399" y="1673274"/>
            <a:ext cx="4138083" cy="1212273"/>
          </a:xfrm>
          <a:prstGeom prst="rect">
            <a:avLst/>
          </a:prstGeom>
          <a:solidFill>
            <a:srgbClr val="FDFDFD"/>
          </a:solidFill>
        </p:spPr>
      </p:pic>
    </p:spTree>
    <p:extLst>
      <p:ext uri="{BB962C8B-B14F-4D97-AF65-F5344CB8AC3E}">
        <p14:creationId xmlns:p14="http://schemas.microsoft.com/office/powerpoint/2010/main" xmlns="" val="241229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3334" y="762000"/>
            <a:ext cx="8721204" cy="2581729"/>
          </a:xfrm>
        </p:spPr>
        <p:txBody>
          <a:bodyPr>
            <a:noAutofit/>
          </a:bodyPr>
          <a:lstStyle/>
          <a:p>
            <a:r>
              <a:rPr lang="pl-PL" sz="2400" cap="none" dirty="0" smtClean="0"/>
              <a:t>1. Przygotowujemy zadania, które chcemy, aby zostały wykorzystane w grze.</a:t>
            </a:r>
            <a:br>
              <a:rPr lang="pl-PL" sz="2400" cap="none" dirty="0" smtClean="0"/>
            </a:br>
            <a:r>
              <a:rPr lang="pl-PL" sz="2400" cap="none" dirty="0" smtClean="0"/>
              <a:t>2. Uczniowie rozwiązują zadanie, gdzie otrzymują konkretny wynik, hasło lub wskazówkę do dalszych poszukiwań kolejnych zadań.</a:t>
            </a:r>
            <a:br>
              <a:rPr lang="pl-PL" sz="2400" cap="none" dirty="0" smtClean="0"/>
            </a:br>
            <a:r>
              <a:rPr lang="pl-PL" sz="2400" cap="none" dirty="0" smtClean="0"/>
              <a:t>3. W sali umieszczamy np. koperty z oznaczeniami różnych wyników lub pojęć (wśród, których tylko jedna jest z wynikiem wspomnianego zadania). </a:t>
            </a:r>
            <a:endParaRPr lang="pl-PL" sz="2000" cap="none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Po nitce do hasła, czyli pierwszy patent na przygodę</a:t>
            </a:r>
            <a:endParaRPr lang="pl-PL" sz="2400" dirty="0"/>
          </a:p>
        </p:txBody>
      </p:sp>
      <p:pic>
        <p:nvPicPr>
          <p:cNvPr id="4" name="Graphic 5" descr="Tools icon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9773979" y="3769011"/>
            <a:ext cx="1044000" cy="1044000"/>
          </a:xfrm>
          <a:prstGeom prst="rect">
            <a:avLst/>
          </a:prstGeom>
        </p:spPr>
      </p:pic>
      <p:pic>
        <p:nvPicPr>
          <p:cNvPr id="5" name="Picture 2" descr="Centrum Edukacji Nauczycieli w Koszali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4. Gracze po prawidłowym rozwiązaniu szukają odpowiednio oznaczonej koperty.</a:t>
            </a:r>
          </a:p>
          <a:p>
            <a:pPr>
              <a:buNone/>
            </a:pPr>
            <a:r>
              <a:rPr lang="pl-PL" dirty="0" smtClean="0"/>
              <a:t>5. W kopercie z prawidłową odpowiedzią umieszczamy kolejne zadanie.</a:t>
            </a:r>
            <a:br>
              <a:rPr lang="pl-PL" dirty="0" smtClean="0"/>
            </a:br>
            <a:r>
              <a:rPr lang="pl-PL" dirty="0" smtClean="0"/>
              <a:t>Oczywiście zamiast kopert możemy wykorzystać inne gadżety (zdjęcia, książki, pliki w komputerze, mapy, pudełka, wkłady </a:t>
            </a:r>
            <a:r>
              <a:rPr lang="pl-PL" dirty="0" err="1" smtClean="0"/>
              <a:t>kinder</a:t>
            </a:r>
            <a:r>
              <a:rPr lang="pl-PL" dirty="0" smtClean="0"/>
              <a:t> niespodzianek, dekoracje, które mamy w klasie).</a:t>
            </a:r>
          </a:p>
          <a:p>
            <a:pPr>
              <a:buNone/>
            </a:pPr>
            <a:r>
              <a:rPr lang="pl-PL" dirty="0" smtClean="0"/>
              <a:t>6. Ważne, aby poprzednie zadanie zawierało wskazówkę, gdzie szukać kolejnego wyzwania. W ten sposób stworzymy "łańcuch" zadań, a rozwiązanie ostatniego zadania będzie tajnym hasłem do uwolnienia się z naszego pokoju.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Po nitce do hasła, czyli pierwszy patent na przygodę</a:t>
            </a:r>
            <a:endParaRPr lang="pl-PL" sz="2400" dirty="0"/>
          </a:p>
        </p:txBody>
      </p:sp>
      <p:pic>
        <p:nvPicPr>
          <p:cNvPr id="4" name="Graphic 4" descr="Man and Woman icon">
            <a:extLst>
              <a:ext uri="{FF2B5EF4-FFF2-40B4-BE49-F238E27FC236}">
                <a16:creationId xmlns:a16="http://schemas.microsoft.com/office/drawing/2014/main" xmlns="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2741" y="4644278"/>
            <a:ext cx="1122450" cy="1122450"/>
          </a:xfrm>
          <a:prstGeom prst="rect">
            <a:avLst/>
          </a:prstGeom>
        </p:spPr>
      </p:pic>
      <p:pic>
        <p:nvPicPr>
          <p:cNvPr id="5" name="Picture 2" descr="Centrum Edukacji Nauczycieli w Koszali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>
            <a:normAutofit/>
          </a:bodyPr>
          <a:lstStyle/>
          <a:p>
            <a:r>
              <a:rPr lang="pl-PL" dirty="0" smtClean="0"/>
              <a:t>Zaczynamy!</a:t>
            </a:r>
            <a:endParaRPr lang="pl-PL" dirty="0"/>
          </a:p>
        </p:txBody>
      </p:sp>
      <p:pic>
        <p:nvPicPr>
          <p:cNvPr id="7" name="Graphic 6" descr="Gears icon">
            <a:extLst>
              <a:ext uri="{FF2B5EF4-FFF2-40B4-BE49-F238E27FC236}">
                <a16:creationId xmlns:a16="http://schemas.microsoft.com/office/drawing/2014/main" xmlns="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„Balladyna” – co będzie potrzebne?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dirty="0" smtClean="0"/>
              <a:t>Paski do losowania grup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dirty="0" smtClean="0"/>
              <a:t>Instrukcja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pl-PL" dirty="0" smtClean="0"/>
              <a:t>Kłódki (3 cyfry)</a:t>
            </a:r>
          </a:p>
          <a:p>
            <a:pPr marL="342900" indent="-342900">
              <a:buAutoNum type="arabicPeriod"/>
            </a:pPr>
            <a:r>
              <a:rPr lang="pl-PL" dirty="0" smtClean="0"/>
              <a:t>Koperty </a:t>
            </a:r>
          </a:p>
          <a:p>
            <a:pPr marL="342900" indent="-342900">
              <a:buAutoNum type="arabicPeriod"/>
            </a:pPr>
            <a:r>
              <a:rPr lang="pl-PL" dirty="0" smtClean="0"/>
              <a:t>Krzyżówka </a:t>
            </a:r>
          </a:p>
          <a:p>
            <a:pPr marL="342900" indent="-342900">
              <a:buAutoNum type="arabicPeriod"/>
            </a:pPr>
            <a:r>
              <a:rPr lang="pl-PL" dirty="0" smtClean="0"/>
              <a:t>Labirynt </a:t>
            </a:r>
          </a:p>
          <a:p>
            <a:pPr marL="342900" indent="-342900">
              <a:buAutoNum type="arabicPeriod"/>
            </a:pPr>
            <a:r>
              <a:rPr lang="pl-PL" dirty="0" smtClean="0"/>
              <a:t>Puzzle</a:t>
            </a:r>
          </a:p>
          <a:p>
            <a:pPr marL="342900" indent="-342900">
              <a:buAutoNum type="arabicPeriod"/>
            </a:pPr>
            <a:r>
              <a:rPr lang="pl-PL" dirty="0" smtClean="0"/>
              <a:t>Szyfr Cezara</a:t>
            </a:r>
          </a:p>
          <a:p>
            <a:pPr marL="342900" indent="-342900">
              <a:buAutoNum type="arabicPeriod"/>
            </a:pPr>
            <a:r>
              <a:rPr lang="pl-PL" dirty="0" smtClean="0"/>
              <a:t> Czekoladka</a:t>
            </a:r>
          </a:p>
          <a:p>
            <a:pPr marL="342900" indent="-342900">
              <a:buAutoNum type="arabicPeriod"/>
            </a:pPr>
            <a:r>
              <a:rPr lang="pl-PL" dirty="0" smtClean="0"/>
              <a:t>QR Cody</a:t>
            </a:r>
          </a:p>
          <a:p>
            <a:pPr marL="342900" indent="-342900">
              <a:buAutoNum type="arabicPeriod"/>
            </a:pPr>
            <a:r>
              <a:rPr lang="pl-PL" dirty="0" err="1" smtClean="0"/>
              <a:t>Trimino</a:t>
            </a:r>
            <a:r>
              <a:rPr lang="pl-PL" dirty="0" smtClean="0"/>
              <a:t> i wiele innych…..</a:t>
            </a:r>
          </a:p>
          <a:p>
            <a:pPr marL="342900" indent="-342900">
              <a:buAutoNum type="arabicPeriod"/>
            </a:pPr>
            <a:endParaRPr lang="pl-PL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24C14A-E496-4FF0-8939-7E31F6B95C48}"/>
              </a:ext>
            </a:extLst>
          </p:cNvPr>
          <p:cNvSpPr txBox="1">
            <a:spLocks/>
          </p:cNvSpPr>
          <p:nvPr/>
        </p:nvSpPr>
        <p:spPr>
          <a:xfrm>
            <a:off x="5048983" y="5510822"/>
            <a:ext cx="5901227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095246" y="1645522"/>
            <a:ext cx="2533221" cy="2054411"/>
          </a:xfrm>
        </p:spPr>
        <p:txBody>
          <a:bodyPr>
            <a:normAutofit fontScale="70000" lnSpcReduction="20000"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pPr>
              <a:buNone/>
            </a:pPr>
            <a:r>
              <a:rPr lang="pl-PL" b="1" dirty="0" smtClean="0"/>
              <a:t>Podział na grupy:</a:t>
            </a:r>
          </a:p>
          <a:p>
            <a:r>
              <a:rPr lang="pl-PL" b="1" dirty="0" smtClean="0"/>
              <a:t>CZASOWNIKI</a:t>
            </a:r>
          </a:p>
          <a:p>
            <a:r>
              <a:rPr lang="pl-PL" b="1" dirty="0" smtClean="0"/>
              <a:t>RZECZOWNIKI</a:t>
            </a:r>
          </a:p>
          <a:p>
            <a:r>
              <a:rPr lang="pl-PL" b="1" dirty="0" smtClean="0"/>
              <a:t>PRZYMIOTNIKI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15833" t="17531" r="40208" b="15432"/>
          <a:stretch>
            <a:fillRect/>
          </a:stretch>
        </p:blipFill>
        <p:spPr bwMode="auto">
          <a:xfrm>
            <a:off x="7972511" y="1778000"/>
            <a:ext cx="3237356" cy="27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ymbol zastępczy zawartości 7"/>
          <p:cNvSpPr txBox="1">
            <a:spLocks/>
          </p:cNvSpPr>
          <p:nvPr/>
        </p:nvSpPr>
        <p:spPr>
          <a:xfrm>
            <a:off x="5002113" y="3711388"/>
            <a:ext cx="2533221" cy="205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Podział na grupy: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Kolory – paski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 smtClean="0"/>
              <a:t>Patyczki…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entrum Edukacji Nauczycieli w Koszali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40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97" y="355786"/>
            <a:ext cx="9603275" cy="1049235"/>
          </a:xfrm>
        </p:spPr>
        <p:txBody>
          <a:bodyPr/>
          <a:lstStyle/>
          <a:p>
            <a:r>
              <a:rPr lang="pl-PL" dirty="0" smtClean="0"/>
              <a:t>Zacznijmy od ….</a:t>
            </a:r>
            <a:br>
              <a:rPr lang="pl-PL" dirty="0" smtClean="0"/>
            </a:br>
            <a:r>
              <a:rPr lang="pl-PL" dirty="0" smtClean="0"/>
              <a:t>Historia </a:t>
            </a:r>
            <a:endParaRPr lang="en-US" dirty="0"/>
          </a:p>
        </p:txBody>
      </p:sp>
      <p:pic>
        <p:nvPicPr>
          <p:cNvPr id="5" name="Graphic 4" descr="Man and Woman icon">
            <a:extLst>
              <a:ext uri="{FF2B5EF4-FFF2-40B4-BE49-F238E27FC236}">
                <a16:creationId xmlns:a16="http://schemas.microsoft.com/office/drawing/2014/main" xmlns="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Drodzy </a:t>
            </a:r>
            <a:r>
              <a:rPr lang="pl-PL" dirty="0" err="1" smtClean="0"/>
              <a:t>Uczniowie</a:t>
            </a:r>
            <a:r>
              <a:rPr lang="pl-PL" dirty="0" err="1" smtClean="0">
                <a:sym typeface="Wingdings"/>
              </a:rPr>
              <a:t></a:t>
            </a:r>
            <a:endParaRPr lang="pl-PL" dirty="0" smtClean="0"/>
          </a:p>
          <a:p>
            <a:r>
              <a:rPr lang="pl-PL" dirty="0" smtClean="0"/>
              <a:t>Dostaliście się w niewolę za opowiadanie oszczerstw na temat naszej ukochanej władczyni Balladyny. Zostaliście uwięzieni w ponurym  lochu zamku. Aby się z niego uwolnić, musicie ustalić hasło, które otworzy wam wrota ku wolności. Żeby je poznać, rozwiążcie  6 zadań, które znajdują się gdzieś w lochu na kartkach odpowiadających kolorowi Waszej grupy. Niektóre zawierają wskazówkę, gdzie szukać kolejnego zadania, inne otrzymacie od nauczyciela. Polecenia należy rozwiązywać po kolei. Poprawność weryfikuje nauczyciel. W zadaniach są ukryte liczby, czasami będą one nagrodą za rozwiązanie. Zbierzcie wszystkie trzy, bo dzięki nim otworzycie kłódkę i dostaniecie się do pudełka. Znajdziecie w nim klucz, aby wyjść z lochu </a:t>
            </a:r>
            <a:r>
              <a:rPr lang="pl-PL" dirty="0" smtClean="0">
                <a:sym typeface="Wingdings"/>
              </a:rPr>
              <a:t></a:t>
            </a:r>
            <a:r>
              <a:rPr lang="pl-PL" dirty="0" smtClean="0"/>
              <a:t>.</a:t>
            </a:r>
          </a:p>
          <a:p>
            <a:r>
              <a:rPr lang="pl-PL" dirty="0" smtClean="0"/>
              <a:t>Macie na to 40 minut.</a:t>
            </a:r>
          </a:p>
          <a:p>
            <a:r>
              <a:rPr lang="pl-PL" dirty="0" smtClean="0"/>
              <a:t>Pierwsze zadanie w kopercie nr 1.</a:t>
            </a:r>
          </a:p>
          <a:p>
            <a:pPr lvl="0"/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entrum Edukacji Nauczycieli w Koszali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943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Zadanie 1.</a:t>
            </a:r>
            <a:endParaRPr lang="pl-PL" dirty="0" smtClean="0"/>
          </a:p>
          <a:p>
            <a:r>
              <a:rPr lang="pl-PL" dirty="0" smtClean="0"/>
              <a:t>Ułóżcie zgodnie z chronologią wydarzenia z aktu I </a:t>
            </a:r>
            <a:r>
              <a:rPr lang="pl-PL" dirty="0" err="1" smtClean="0"/>
              <a:t>i</a:t>
            </a:r>
            <a:r>
              <a:rPr lang="pl-PL" dirty="0" smtClean="0"/>
              <a:t> aktu II. Odwróćcie pociętą kartkę na drugą stronę. Znajdziecie tam informację, gdzie macie szukać zadania drugiego.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– grupa I</a:t>
            </a:r>
            <a:endParaRPr lang="pl-PL" dirty="0"/>
          </a:p>
        </p:txBody>
      </p:sp>
      <p:pic>
        <p:nvPicPr>
          <p:cNvPr id="7170" name="Picture 2" descr="C:\Users\Kasia Jacewicz\Desktop\list-do-uczestnikow-gry-w-pokoju-zagad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073" y="243999"/>
            <a:ext cx="4360862" cy="2401306"/>
          </a:xfrm>
          <a:prstGeom prst="rect">
            <a:avLst/>
          </a:prstGeom>
          <a:noFill/>
        </p:spPr>
      </p:pic>
      <p:pic>
        <p:nvPicPr>
          <p:cNvPr id="5" name="Picture 2" descr="Centrum Edukacji Nauczycieli w Koszali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94363" y="1676400"/>
            <a:ext cx="9603275" cy="408093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2900" b="1" dirty="0" smtClean="0"/>
              <a:t>     AKT I</a:t>
            </a: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dirty="0" smtClean="0"/>
              <a:t>Rozmowa księcia Kirkora z Pustelnikiem oraz rada byłego króla.</a:t>
            </a:r>
            <a:br>
              <a:rPr lang="pl-PL" sz="2900" dirty="0" smtClean="0"/>
            </a:br>
            <a:r>
              <a:rPr lang="pl-PL" sz="2900" dirty="0" smtClean="0"/>
              <a:t>Miłość Goplany do Grabca.</a:t>
            </a:r>
            <a:br>
              <a:rPr lang="pl-PL" sz="2900" dirty="0" smtClean="0"/>
            </a:br>
            <a:r>
              <a:rPr lang="pl-PL" sz="2900" dirty="0" smtClean="0"/>
              <a:t>Wściekłość nimfy na Balladynę, ponieważ spotyka się ona z Grabcem.</a:t>
            </a:r>
            <a:br>
              <a:rPr lang="pl-PL" sz="2900" dirty="0" smtClean="0"/>
            </a:br>
            <a:r>
              <a:rPr lang="pl-PL" sz="2900" dirty="0" smtClean="0"/>
              <a:t>Zadanie Skierki polegające na zaprowadzeniu Kirkora do chatki Wdowy i rozkochaniu go w Balladynie.</a:t>
            </a:r>
            <a:br>
              <a:rPr lang="pl-PL" sz="2900" dirty="0" smtClean="0"/>
            </a:br>
            <a:r>
              <a:rPr lang="pl-PL" sz="2900" dirty="0" smtClean="0"/>
              <a:t>Niedokładne wykonanie zadania przez Skierkę i miłość księcia do obu sióstr.</a:t>
            </a:r>
            <a:br>
              <a:rPr lang="pl-PL" sz="2900" dirty="0" smtClean="0"/>
            </a:br>
            <a:r>
              <a:rPr lang="pl-PL" sz="2900" dirty="0" smtClean="0"/>
              <a:t>Pomysł Skierki dotyczący zbierania malin.</a:t>
            </a:r>
            <a:br>
              <a:rPr lang="pl-PL" sz="2900" dirty="0" smtClean="0"/>
            </a:br>
            <a:r>
              <a:rPr lang="pl-PL" sz="2900" dirty="0" smtClean="0"/>
              <a:t>Spotkanie Grabca z Balladyną.</a:t>
            </a:r>
            <a:br>
              <a:rPr lang="pl-PL" sz="2900" dirty="0" smtClean="0"/>
            </a:b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b="1" dirty="0" smtClean="0"/>
              <a:t>AKT II</a:t>
            </a: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dirty="0" smtClean="0"/>
              <a:t>Zazdrość Goplany i zamiana Grabca w wierzbę płaczącą.</a:t>
            </a:r>
            <a:br>
              <a:rPr lang="pl-PL" sz="2900" dirty="0" smtClean="0"/>
            </a:br>
            <a:r>
              <a:rPr lang="pl-PL" sz="2900" dirty="0" smtClean="0"/>
              <a:t>Zabicie Aliny przez Balladynę dla zdobycia malin.</a:t>
            </a:r>
            <a:br>
              <a:rPr lang="pl-PL" sz="2900" dirty="0" smtClean="0"/>
            </a:br>
            <a:r>
              <a:rPr lang="pl-PL" sz="2900" dirty="0" smtClean="0"/>
              <a:t>Zmyślona historyjka o ucieczce Aliny.</a:t>
            </a:r>
            <a:br>
              <a:rPr lang="pl-PL" sz="2900" dirty="0" smtClean="0"/>
            </a:br>
            <a:r>
              <a:rPr lang="pl-PL" sz="2900" dirty="0" smtClean="0"/>
              <a:t>Odnalezienie ciała martwej dziewczyny przez Filona.</a:t>
            </a:r>
            <a:br>
              <a:rPr lang="pl-PL" sz="2900" dirty="0" smtClean="0"/>
            </a:br>
            <a:r>
              <a:rPr lang="pl-PL" sz="2900" dirty="0" smtClean="0"/>
              <a:t>Klątwa krwawej plamy na czole morderczyni.</a:t>
            </a:r>
            <a:br>
              <a:rPr lang="pl-PL" sz="2900" dirty="0" smtClean="0"/>
            </a:br>
            <a:r>
              <a:rPr lang="pl-PL" sz="2900" dirty="0" smtClean="0"/>
              <a:t>Ślub Kirkora i Balladyny.</a:t>
            </a:r>
          </a:p>
          <a:p>
            <a:r>
              <a:rPr lang="pl-PL" sz="2500" dirty="0" smtClean="0">
                <a:solidFill>
                  <a:srgbClr val="FF0000"/>
                </a:solidFill>
              </a:rPr>
              <a:t>/na odwrocie wskazówka: „Szukajcie tam, gdzie znajduje się przedmiot odmierzający czas lekcji”/</a:t>
            </a:r>
            <a:endParaRPr lang="pl-PL" sz="2500" dirty="0">
              <a:solidFill>
                <a:srgbClr val="FF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770281"/>
          </a:xfrm>
        </p:spPr>
        <p:txBody>
          <a:bodyPr/>
          <a:lstStyle/>
          <a:p>
            <a:r>
              <a:rPr lang="pl-PL" dirty="0" smtClean="0"/>
              <a:t>Zadanie 1</a:t>
            </a:r>
            <a:endParaRPr lang="pl-PL" dirty="0"/>
          </a:p>
        </p:txBody>
      </p:sp>
      <p:pic>
        <p:nvPicPr>
          <p:cNvPr id="8194" name="Picture 2" descr="C:\Users\Kasia Jacewicz\Desktop\z22336319V,Pokoj-zagadek-przy-Piotrkowskiej-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5066" y="3022601"/>
            <a:ext cx="3264695" cy="2176463"/>
          </a:xfrm>
          <a:prstGeom prst="rect">
            <a:avLst/>
          </a:prstGeom>
          <a:noFill/>
        </p:spPr>
      </p:pic>
      <p:pic>
        <p:nvPicPr>
          <p:cNvPr id="5" name="Graphic 4" descr="Man and Woman icon">
            <a:extLst>
              <a:ext uri="{FF2B5EF4-FFF2-40B4-BE49-F238E27FC236}">
                <a16:creationId xmlns:a16="http://schemas.microsoft.com/office/drawing/2014/main" xmlns="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379031" y="1880266"/>
            <a:ext cx="7383970" cy="3450613"/>
          </a:xfrm>
        </p:spPr>
        <p:txBody>
          <a:bodyPr/>
          <a:lstStyle/>
          <a:p>
            <a:r>
              <a:rPr lang="pl-PL" b="1" dirty="0" smtClean="0"/>
              <a:t>Zadanie 2. </a:t>
            </a:r>
            <a:endParaRPr lang="pl-PL" dirty="0" smtClean="0"/>
          </a:p>
          <a:p>
            <a:r>
              <a:rPr lang="pl-PL" dirty="0" smtClean="0"/>
              <a:t>W diagramie ukryły się imiona  bohaterów dramatu „Balladyna” i pojęcia związane z treścią. Odnajdź je. ( Mogą być zapisane wspak). Wypiszcie wszystkie, policzcie imiona. Liczba będzie pierwszą cyfrą kodu do kłódki.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2</a:t>
            </a:r>
            <a:endParaRPr lang="pl-PL" dirty="0"/>
          </a:p>
        </p:txBody>
      </p:sp>
      <p:pic>
        <p:nvPicPr>
          <p:cNvPr id="9218" name="Picture 2" descr="C:\Users\Kasia Jacewicz\Desktop\Jaki_Pokój_zagadek_wybrać_foto_Dom_Zagadek.jpg"/>
          <p:cNvPicPr>
            <a:picLocks noChangeAspect="1" noChangeArrowheads="1"/>
          </p:cNvPicPr>
          <p:nvPr/>
        </p:nvPicPr>
        <p:blipFill>
          <a:blip r:embed="rId2"/>
          <a:srcRect r="49058"/>
          <a:stretch>
            <a:fillRect/>
          </a:stretch>
        </p:blipFill>
        <p:spPr bwMode="auto">
          <a:xfrm>
            <a:off x="9050865" y="1727198"/>
            <a:ext cx="2683932" cy="3629315"/>
          </a:xfrm>
          <a:prstGeom prst="rect">
            <a:avLst/>
          </a:prstGeom>
          <a:noFill/>
        </p:spPr>
      </p:pic>
      <p:pic>
        <p:nvPicPr>
          <p:cNvPr id="5" name="Graphic 9" descr="Star icon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19903" y="322623"/>
            <a:ext cx="1044000" cy="1044000"/>
          </a:xfrm>
          <a:prstGeom prst="rect">
            <a:avLst/>
          </a:prstGeom>
        </p:spPr>
      </p:pic>
      <p:pic>
        <p:nvPicPr>
          <p:cNvPr id="6" name="Picture 2" descr="Centrum Edukacji Nauczycieli w Koszali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0860" y="5307559"/>
            <a:ext cx="5858406" cy="67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lonistyczny pokój zagadek 21.11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Polonistyczny pokój zagadek 21.11</Template>
  <TotalTime>0</TotalTime>
  <Words>671</Words>
  <Application>Microsoft Office PowerPoint</Application>
  <PresentationFormat>Niestandardowy</PresentationFormat>
  <Paragraphs>126</Paragraphs>
  <Slides>19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Polonistyczny pokój zagadek 21.11</vt:lpstr>
      <vt:lpstr>Acrobat Document</vt:lpstr>
      <vt:lpstr>Polonistyczny  pokój zagadek </vt:lpstr>
      <vt:lpstr>Dlaczego warto? Każda próba jest już sukcesem!</vt:lpstr>
      <vt:lpstr>1. Przygotowujemy zadania, które chcemy, aby zostały wykorzystane w grze. 2. Uczniowie rozwiązują zadanie, gdzie otrzymują konkretny wynik, hasło lub wskazówkę do dalszych poszukiwań kolejnych zadań. 3. W sali umieszczamy np. koperty z oznaczeniami różnych wyników lub pojęć (wśród, których tylko jedna jest z wynikiem wspomnianego zadania). </vt:lpstr>
      <vt:lpstr>Po nitce do hasła, czyli pierwszy patent na przygodę</vt:lpstr>
      <vt:lpstr>Zaczynamy!</vt:lpstr>
      <vt:lpstr>Zacznijmy od …. Historia </vt:lpstr>
      <vt:lpstr>Zadania – grupa I</vt:lpstr>
      <vt:lpstr>Zadanie 1</vt:lpstr>
      <vt:lpstr>Zadanie 2</vt:lpstr>
      <vt:lpstr>wykreślanka</vt:lpstr>
      <vt:lpstr>Zadanie 3</vt:lpstr>
      <vt:lpstr>Zadanie 4</vt:lpstr>
      <vt:lpstr>Zadanie 4</vt:lpstr>
      <vt:lpstr>Zadanie 5</vt:lpstr>
      <vt:lpstr>labirynt</vt:lpstr>
      <vt:lpstr>Zadanie 6</vt:lpstr>
      <vt:lpstr>To już jest koniec!</vt:lpstr>
      <vt:lpstr>Zadania dla innych grup</vt:lpstr>
      <vt:lpstr>Zapraszam do zabawy 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2020-11-21T17:39:34Z</dcterms:created>
  <dcterms:modified xsi:type="dcterms:W3CDTF">2021-02-10T15:14:01Z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