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NtecmtliaK13vJCQONDIOEPdN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4E0E4A-EA7E-4154-88B8-992EC21449C8}">
  <a:tblStyle styleId="{C54E0E4A-EA7E-4154-88B8-992EC21449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23test.com/personality-tes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qmatrix.com/meta-program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bk.umed.pl/mocne-strony-a-rynek-pracy/" TargetMode="External"/><Relationship Id="rId4" Type="http://schemas.openxmlformats.org/officeDocument/2006/relationships/hyperlink" Target="https://www.123test.com/personality-tes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7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pl-PL" sz="3200" b="1">
                <a:solidFill>
                  <a:srgbClr val="0070C0"/>
                </a:solidFill>
              </a:rPr>
              <a:t>KNOW YOUR METAPROGRAMS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pl-PL" sz="3200" b="1">
                <a:solidFill>
                  <a:srgbClr val="0070C0"/>
                </a:solidFill>
              </a:rPr>
              <a:t>YOUR STRENGTHS AND WEAKNESSES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07" y="692558"/>
            <a:ext cx="1370641" cy="89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3383" y="729135"/>
            <a:ext cx="2362990" cy="91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7433" y="729135"/>
            <a:ext cx="1026930" cy="10269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039307" y="2223654"/>
            <a:ext cx="9975056" cy="2098963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Komplet</a:t>
            </a:r>
            <a:r>
              <a:rPr lang="pl-PL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ens</a:t>
            </a: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för framtiden 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Pakiet kompetencji, który  gwarantuje Ci udane życie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2019 Round 1 KA2 - Cooperation for innovation and the exchange of good practices   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KA229 - School Exchange Partnerships    Project numer : 2019-SE01-KA229-060423_4                                                                   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7" name="Google Shape;14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1173" y="1782079"/>
            <a:ext cx="9609653" cy="374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3" name="Google Shape;15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2105" y="1497392"/>
            <a:ext cx="9807790" cy="432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9" name="Google Shape;159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6863" y="1575780"/>
            <a:ext cx="9838273" cy="40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5" name="Google Shape;16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7363" y="1471271"/>
            <a:ext cx="9617273" cy="420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1" name="Google Shape;17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4572" y="1608438"/>
            <a:ext cx="9754445" cy="405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7" name="Google Shape;17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0242" y="1569246"/>
            <a:ext cx="9411516" cy="411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2E75B5"/>
                </a:solidFill>
              </a:rPr>
              <a:t>TASK 2- SHARE YOUR KNOWLEDGE </a:t>
            </a:r>
            <a:endParaRPr b="1">
              <a:solidFill>
                <a:srgbClr val="2E75B5"/>
              </a:solidFill>
            </a:endParaRPr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Tell your teammates how you graded yourself in each point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( from 1 to 8).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Provide real life examples.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How </a:t>
            </a:r>
            <a:r>
              <a:rPr lang="pl-PL">
                <a:solidFill>
                  <a:srgbClr val="FF0000"/>
                </a:solidFill>
              </a:rPr>
              <a:t>different </a:t>
            </a:r>
            <a:r>
              <a:rPr lang="pl-PL"/>
              <a:t>you are from each other?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How </a:t>
            </a:r>
            <a:r>
              <a:rPr lang="pl-PL">
                <a:solidFill>
                  <a:srgbClr val="FF0000"/>
                </a:solidFill>
              </a:rPr>
              <a:t>similar</a:t>
            </a:r>
            <a:r>
              <a:rPr lang="pl-PL"/>
              <a:t> are you to each other?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Does your behaviour </a:t>
            </a:r>
            <a:r>
              <a:rPr lang="pl-PL">
                <a:solidFill>
                  <a:srgbClr val="0070C0"/>
                </a:solidFill>
              </a:rPr>
              <a:t>change </a:t>
            </a:r>
            <a:r>
              <a:rPr lang="pl-PL"/>
              <a:t>in a new situation?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2E75B5"/>
                </a:solidFill>
              </a:rPr>
              <a:t>TASK 2- SHARE YOUR KNOWLEDGE </a:t>
            </a:r>
            <a:endParaRPr b="1">
              <a:solidFill>
                <a:srgbClr val="2E75B5"/>
              </a:solidFill>
            </a:endParaRPr>
          </a:p>
        </p:txBody>
      </p:sp>
      <p:pic>
        <p:nvPicPr>
          <p:cNvPr id="189" name="Google Shape;189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61114" y="1485991"/>
            <a:ext cx="8324673" cy="461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105" y="1323288"/>
            <a:ext cx="1754714" cy="53833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969" y="1323288"/>
            <a:ext cx="1657680" cy="50856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FINAL REFLECTIONS</a:t>
            </a:r>
            <a:endParaRPr b="1"/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How different you are from each other?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How similar are you to each other?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Does your behaviour change in                                a new situation for you?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 sz="4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/>
          </a:p>
        </p:txBody>
      </p:sp>
      <p:pic>
        <p:nvPicPr>
          <p:cNvPr id="196" name="Google Shape;196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7861" y="2274162"/>
            <a:ext cx="3090940" cy="321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/>
          <p:nvPr/>
        </p:nvSpPr>
        <p:spPr>
          <a:xfrm>
            <a:off x="9239794" y="740230"/>
            <a:ext cx="2114006" cy="1420722"/>
          </a:xfrm>
          <a:prstGeom prst="wedgeEllipseCallout">
            <a:avLst>
              <a:gd name="adj1" fmla="val -41035"/>
              <a:gd name="adj2" fmla="val 1311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individual potential…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838200" y="740229"/>
            <a:ext cx="10515600" cy="12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/>
            </a:r>
            <a:br>
              <a:rPr lang="pl-PL" b="1">
                <a:solidFill>
                  <a:srgbClr val="FF0000"/>
                </a:solidFill>
              </a:rPr>
            </a:br>
            <a:r>
              <a:rPr lang="pl-PL" b="1">
                <a:solidFill>
                  <a:srgbClr val="FF0000"/>
                </a:solidFill>
              </a:rPr>
              <a:t>YOUR STRENGTHS AND WEAKNESSES</a:t>
            </a:r>
            <a:br>
              <a:rPr lang="pl-PL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pic>
        <p:nvPicPr>
          <p:cNvPr id="203" name="Google Shape;20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6216" y="2181035"/>
            <a:ext cx="7519567" cy="371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  </a:t>
            </a:r>
            <a:r>
              <a:rPr lang="pl-PL" b="1">
                <a:solidFill>
                  <a:srgbClr val="0070C0"/>
                </a:solidFill>
              </a:rPr>
              <a:t>METAPROGRAMS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95" name="Google Shape;95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Metaprograms are like </a:t>
            </a:r>
            <a:r>
              <a:rPr lang="pl-PL" sz="3200">
                <a:solidFill>
                  <a:srgbClr val="FF0000"/>
                </a:solidFill>
              </a:rPr>
              <a:t>software applications </a:t>
            </a:r>
            <a:r>
              <a:rPr lang="pl-PL" sz="3200"/>
              <a:t>for the brain that direct your decisions, behaviors, actions and interactions with others. 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They are </a:t>
            </a:r>
            <a:r>
              <a:rPr lang="pl-PL" sz="3200">
                <a:solidFill>
                  <a:srgbClr val="FF0000"/>
                </a:solidFill>
              </a:rPr>
              <a:t>internal representations</a:t>
            </a:r>
            <a:r>
              <a:rPr lang="pl-PL" sz="3200"/>
              <a:t> of your external experience of reality. 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THE BIG FIVE PERSONALITY TRAITS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9" name="Google Shape;20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69666" y="2012301"/>
            <a:ext cx="5852667" cy="39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ARE THE BIG FIVE TRAITS UNIVERSAL?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838199" y="1567543"/>
            <a:ext cx="6102531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Psychologists (McCrae and his colleagues) have found that the big five traits are remarkably universal.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One study that looked at people from more than </a:t>
            </a:r>
            <a:r>
              <a:rPr lang="pl-PL">
                <a:solidFill>
                  <a:srgbClr val="0070C0"/>
                </a:solidFill>
              </a:rPr>
              <a:t>50 different cultures </a:t>
            </a:r>
            <a:r>
              <a:rPr lang="pl-PL"/>
              <a:t>found that the </a:t>
            </a:r>
            <a:r>
              <a:rPr lang="pl-PL">
                <a:solidFill>
                  <a:srgbClr val="FF0000"/>
                </a:solidFill>
              </a:rPr>
              <a:t>5 dimensions </a:t>
            </a:r>
            <a:r>
              <a:rPr lang="pl-PL"/>
              <a:t>could be accurately used to describe personality.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However, we should remember that behavior involves an interaction between a person's underlying personality and </a:t>
            </a:r>
            <a:r>
              <a:rPr lang="pl-PL">
                <a:solidFill>
                  <a:srgbClr val="00B050"/>
                </a:solidFill>
              </a:rPr>
              <a:t>situational variables</a:t>
            </a:r>
            <a:r>
              <a:rPr lang="pl-PL"/>
              <a:t>.</a:t>
            </a:r>
            <a:r>
              <a:rPr lang="pl-PL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16" name="Google Shape;216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66171" y="2116185"/>
            <a:ext cx="3090940" cy="321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pl-PL" sz="4000" b="1">
                <a:solidFill>
                  <a:srgbClr val="FF0000"/>
                </a:solidFill>
              </a:rPr>
              <a:t>OPENNESS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People who are high in this trait tend to be more </a:t>
            </a:r>
            <a:r>
              <a:rPr lang="pl-PL">
                <a:solidFill>
                  <a:srgbClr val="00B050"/>
                </a:solidFill>
              </a:rPr>
              <a:t>adventurous                    </a:t>
            </a:r>
            <a:r>
              <a:rPr lang="pl-PL">
                <a:solidFill>
                  <a:srgbClr val="FF0000"/>
                </a:solidFill>
              </a:rPr>
              <a:t> </a:t>
            </a:r>
            <a:r>
              <a:rPr lang="pl-PL"/>
              <a:t>and </a:t>
            </a:r>
            <a:r>
              <a:rPr lang="pl-PL">
                <a:solidFill>
                  <a:srgbClr val="00B050"/>
                </a:solidFill>
              </a:rPr>
              <a:t>creative</a:t>
            </a:r>
            <a:r>
              <a:rPr lang="pl-PL"/>
              <a:t>. People low in this trait are often much </a:t>
            </a:r>
            <a:r>
              <a:rPr lang="pl-PL">
                <a:solidFill>
                  <a:srgbClr val="FF0000"/>
                </a:solidFill>
              </a:rPr>
              <a:t>more traditional </a:t>
            </a:r>
            <a:r>
              <a:rPr lang="pl-PL"/>
              <a:t>and may struggle with abstract thinking.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223" name="Google Shape;223;p22"/>
          <p:cNvGraphicFramePr/>
          <p:nvPr/>
        </p:nvGraphicFramePr>
        <p:xfrm>
          <a:off x="966649" y="33598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{C54E0E4A-EA7E-4154-88B8-992EC21449C8}</a:tableStyleId>
              </a:tblPr>
              <a:tblGrid>
                <a:gridCol w="494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>
                          <a:solidFill>
                            <a:schemeClr val="lt1"/>
                          </a:solidFill>
                        </a:rPr>
                        <a:t>      High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>
                          <a:solidFill>
                            <a:schemeClr val="lt1"/>
                          </a:solidFill>
                        </a:rPr>
                        <a:t>     Low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very creative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open to trying new things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focused on tackling new challenges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happy to think about abstract concepts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dislikes change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does not enjoy new things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resists new ideas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not very imaginative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dislikes abstract or theoretical concepts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CONSCIENTIOUSNESS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838200" y="1541417"/>
            <a:ext cx="10515600" cy="46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/>
              <a:t>Standard features of this dimension include high levels of thoughtfulness, good impulse control, and goal-directed behaviors.﻿ Highly conscientious people tend to be organized and mindful of details. They plan ahead, think about how their behavior affects others, and are mindful of deadline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graphicFrame>
        <p:nvGraphicFramePr>
          <p:cNvPr id="230" name="Google Shape;230;p23"/>
          <p:cNvGraphicFramePr/>
          <p:nvPr/>
        </p:nvGraphicFramePr>
        <p:xfrm>
          <a:off x="838201" y="325598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{C54E0E4A-EA7E-4154-88B8-992EC21449C8}</a:tableStyleId>
              </a:tblPr>
              <a:tblGrid>
                <a:gridCol w="48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/>
                        <a:t>    High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/>
                        <a:t>     Low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spends time preparing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finishes important tasks right away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pays attention to details</a:t>
                      </a:r>
                      <a:endParaRPr sz="24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enjoys having a set schedule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dislikes structure and schedules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makes messes and does not take care of things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fails to return things or put them back where they belong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fails to complete necessary or assigned tasks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905690" y="1038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EXTRAVERSION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6" name="Google Shape;236;p24"/>
          <p:cNvSpPr txBox="1">
            <a:spLocks noGrp="1"/>
          </p:cNvSpPr>
          <p:nvPr>
            <p:ph type="body" idx="1"/>
          </p:nvPr>
        </p:nvSpPr>
        <p:spPr>
          <a:xfrm>
            <a:off x="838200" y="1184366"/>
            <a:ext cx="10515600" cy="499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/>
              <a:t>Extraversion (or extroversion) is characterized by sociability, talkativeness, assertiveness, and high amounts of emotional expressiveness.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/>
              <a:t> People who are high in extraversion are </a:t>
            </a:r>
            <a:r>
              <a:rPr lang="pl-PL" sz="2400">
                <a:solidFill>
                  <a:srgbClr val="00B050"/>
                </a:solidFill>
              </a:rPr>
              <a:t>outgoing</a:t>
            </a:r>
            <a:r>
              <a:rPr lang="pl-PL" sz="2400"/>
              <a:t> and tend to gain energy in social situations. People who are low in extraversion (or introverted) tend to be </a:t>
            </a:r>
            <a:r>
              <a:rPr lang="pl-PL" sz="2400">
                <a:solidFill>
                  <a:srgbClr val="FF0000"/>
                </a:solidFill>
              </a:rPr>
              <a:t>more reserved </a:t>
            </a:r>
            <a:r>
              <a:rPr lang="pl-PL" sz="2400"/>
              <a:t>and </a:t>
            </a:r>
            <a:r>
              <a:rPr lang="pl-PL" sz="2400">
                <a:solidFill>
                  <a:srgbClr val="FF0000"/>
                </a:solidFill>
              </a:rPr>
              <a:t>have less energy </a:t>
            </a:r>
            <a:r>
              <a:rPr lang="pl-PL" sz="2400"/>
              <a:t>to expend in social settings. </a:t>
            </a:r>
            <a:endParaRPr sz="2400"/>
          </a:p>
        </p:txBody>
      </p:sp>
      <p:graphicFrame>
        <p:nvGraphicFramePr>
          <p:cNvPr id="237" name="Google Shape;237;p24"/>
          <p:cNvGraphicFramePr/>
          <p:nvPr/>
        </p:nvGraphicFramePr>
        <p:xfrm>
          <a:off x="1001485" y="3154999"/>
          <a:ext cx="10189050" cy="3474740"/>
        </p:xfrm>
        <a:graphic>
          <a:graphicData uri="http://schemas.openxmlformats.org/drawingml/2006/table">
            <a:tbl>
              <a:tblPr firstRow="1" bandRow="1">
                <a:noFill/>
                <a:tableStyleId>{C54E0E4A-EA7E-4154-88B8-992EC21449C8}</a:tableStyleId>
              </a:tblPr>
              <a:tblGrid>
                <a:gridCol w="50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>
                          <a:solidFill>
                            <a:schemeClr val="lt1"/>
                          </a:solidFill>
                        </a:rPr>
                        <a:t>      High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>
                          <a:solidFill>
                            <a:schemeClr val="lt1"/>
                          </a:solidFill>
                        </a:rPr>
                        <a:t>       Low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likes to start conversations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enjoys meeting new people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has a wide social circle of friends and acquaintances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finds it easy to make new friends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feels energized when around other people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prefers solitude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feels exhausted when having to socialize a lot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finds it difficult to start conversations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dislikes making small talk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dislikes being the center of attention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AGREEABLENESS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/>
              <a:t>This personality dimension includes attributes such as</a:t>
            </a:r>
            <a:r>
              <a:rPr lang="pl-PL" sz="2400">
                <a:solidFill>
                  <a:srgbClr val="00B050"/>
                </a:solidFill>
              </a:rPr>
              <a:t> trust, altruism, kindness, </a:t>
            </a:r>
            <a:r>
              <a:rPr lang="pl-PL" sz="2400"/>
              <a:t>affection, and other prosocial behaviors.</a:t>
            </a:r>
            <a:endParaRPr sz="2400"/>
          </a:p>
        </p:txBody>
      </p:sp>
      <p:graphicFrame>
        <p:nvGraphicFramePr>
          <p:cNvPr id="244" name="Google Shape;244;p25"/>
          <p:cNvGraphicFramePr/>
          <p:nvPr/>
        </p:nvGraphicFramePr>
        <p:xfrm>
          <a:off x="687977" y="282055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{C54E0E4A-EA7E-4154-88B8-992EC21449C8}</a:tableStyleId>
              </a:tblPr>
              <a:tblGrid>
                <a:gridCol w="499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 High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/>
                        <a:t>Low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has a great deal of interest in other people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cares about others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feels empathy and concern for other people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assists others who are in need of help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takes little interest in others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does not care about how other people feel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has little interest in other people's problems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manipulates others to get what they want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NEUROTISM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/>
              <a:t>Neuroticism is a trait characterized by sadness, moodiness, and emotional instability.</a:t>
            </a:r>
            <a:endParaRPr sz="2400"/>
          </a:p>
        </p:txBody>
      </p:sp>
      <p:graphicFrame>
        <p:nvGraphicFramePr>
          <p:cNvPr id="251" name="Google Shape;251;p26"/>
          <p:cNvGraphicFramePr/>
          <p:nvPr/>
        </p:nvGraphicFramePr>
        <p:xfrm>
          <a:off x="940525" y="28379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{C54E0E4A-EA7E-4154-88B8-992EC21449C8}</a:tableStyleId>
              </a:tblPr>
              <a:tblGrid>
                <a:gridCol w="499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/>
                        <a:t> High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/>
                        <a:t> Low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experiences a lot of stress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worries about many different things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gets upset easily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experiences dramatic shifts in mood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feels anxious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emotionally stable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deals well with stress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rarely feels sad or depressed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does not worry much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pl-PL" sz="2400"/>
                        <a:t>is very relaxed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TASK 3- DO YOUR PERSONALITY TEST!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https://www.123test.com/personality-test/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YOUR TESTS AND YOUR OPINIONS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1.Do you agree with the results of the report?  Raise ‘you hand’ if you agree. Explain why? Why not?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2. How can the textual summary of your report help you understand your own behaviour?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3. How can this report help you understand other people?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4" name="Google Shape;264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07673" y="2058067"/>
            <a:ext cx="3085858" cy="32119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>
            <a:off x="7376160" y="5817326"/>
            <a:ext cx="2856411" cy="557348"/>
          </a:xfrm>
          <a:prstGeom prst="flowChartProcess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 </a:t>
            </a:r>
            <a:r>
              <a:rPr lang="pl-PL" b="1">
                <a:solidFill>
                  <a:srgbClr val="FF0000"/>
                </a:solidFill>
              </a:rPr>
              <a:t> TASK  4- TEAM WORK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1"/>
          </p:nvPr>
        </p:nvSpPr>
        <p:spPr>
          <a:xfrm>
            <a:off x="838200" y="1428206"/>
            <a:ext cx="10515600" cy="474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/>
              <a:t>Imagine you have been asked to choose 1 partner for your new project.                   Pay attention of the fact that you are not an expert in this field.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/>
              <a:t>                                  </a:t>
            </a:r>
            <a:r>
              <a:rPr lang="pl-PL">
                <a:solidFill>
                  <a:srgbClr val="FF0000"/>
                </a:solidFill>
              </a:rPr>
              <a:t>What should your project partner be like?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/>
              <a:t>Choose 5-10 features ( 1 or 2 from each category : openness to experience, conscientiousness, extraversion, agreeableness, natural reactions?. Explain  your choices.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Your project is about 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1- nuclear power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2- gardening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3- microbiology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4- future professions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5- ICT programming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900"/>
              <a:t>classroom 6-  ART performances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  </a:t>
            </a:r>
            <a:r>
              <a:rPr lang="pl-PL" b="1">
                <a:solidFill>
                  <a:srgbClr val="0070C0"/>
                </a:solidFill>
              </a:rPr>
              <a:t>METAPROGRAMS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102" name="Google Shape;10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Metaprograms are processes used to sort what </a:t>
            </a:r>
            <a:r>
              <a:rPr lang="pl-PL" sz="3200">
                <a:solidFill>
                  <a:srgbClr val="FF0000"/>
                </a:solidFill>
              </a:rPr>
              <a:t>you pay attention </a:t>
            </a:r>
            <a:r>
              <a:rPr lang="pl-PL" sz="3200"/>
              <a:t>to based on the information </a:t>
            </a:r>
            <a:r>
              <a:rPr lang="pl-PL" sz="3200">
                <a:solidFill>
                  <a:srgbClr val="FF0000"/>
                </a:solidFill>
              </a:rPr>
              <a:t>you filter-out </a:t>
            </a:r>
            <a:r>
              <a:rPr lang="pl-PL" sz="3200"/>
              <a:t>from your environment. 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532" y="1254034"/>
            <a:ext cx="9571549" cy="49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254" y="554181"/>
            <a:ext cx="1883827" cy="577950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18" y="814321"/>
            <a:ext cx="1883827" cy="5779509"/>
          </a:xfrm>
          <a:prstGeom prst="rect">
            <a:avLst/>
          </a:prstGeom>
        </p:spPr>
      </p:pic>
      <p:sp>
        <p:nvSpPr>
          <p:cNvPr id="278" name="Google Shape;27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 Let’s summarize the workshop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 b="1"/>
              <a:t>Which sentence present the best summary of the workshop?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1. It is important to know our features only for ourselves.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2. If I am aware of the diversity of human features, I can build an effective team.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3. If I am aware of the diversity of human characteristics, I can build an effective team and work in various areas.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7959" y="365125"/>
            <a:ext cx="1554179" cy="161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91" name="Google Shape;291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1298" y="1224734"/>
            <a:ext cx="565331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269" y="3333990"/>
            <a:ext cx="816935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269" y="3992415"/>
            <a:ext cx="816935" cy="6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NETOGRAPHY</a:t>
            </a: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https://blog.iqmatrix.com/meta-programs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u="sng">
                <a:solidFill>
                  <a:schemeClr val="hlink"/>
                </a:solidFill>
                <a:hlinkClick r:id="rId4"/>
              </a:rPr>
              <a:t>https://www.123test.com/personality-test/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 u="sng">
                <a:solidFill>
                  <a:schemeClr val="hlink"/>
                </a:solidFill>
                <a:hlinkClick r:id="rId5"/>
              </a:rPr>
              <a:t>http://abk.umed.pl/mocne-strony-a-rynek-pracy/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BIBLIOGRAFY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l-PL"/>
              <a:t>Revell Jane and Norman Susan, Hanging Over, NLP_- based activities for language learning,  Suffire Press ,(1999: 65)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  </a:t>
            </a:r>
            <a:r>
              <a:rPr lang="pl-PL" b="1">
                <a:solidFill>
                  <a:srgbClr val="0070C0"/>
                </a:solidFill>
              </a:rPr>
              <a:t>METAPROGRAMS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109" name="Google Shape;10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This </a:t>
            </a:r>
            <a:r>
              <a:rPr lang="pl-PL" sz="3200">
                <a:solidFill>
                  <a:srgbClr val="FF0000"/>
                </a:solidFill>
              </a:rPr>
              <a:t>filtering</a:t>
            </a:r>
            <a:r>
              <a:rPr lang="pl-PL" sz="3200"/>
              <a:t> process helps guide and direct our thought processes, resulting in significant differences in </a:t>
            </a:r>
            <a:r>
              <a:rPr lang="pl-PL" sz="3200">
                <a:solidFill>
                  <a:srgbClr val="FF0000"/>
                </a:solidFill>
              </a:rPr>
              <a:t>behavior</a:t>
            </a:r>
            <a:r>
              <a:rPr lang="pl-PL" sz="3200"/>
              <a:t> from person-to-person.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0070C0"/>
                </a:solidFill>
              </a:rPr>
              <a:t>METAPROGRAMS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838200" y="1915885"/>
            <a:ext cx="10515600" cy="426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Metaprograms are never stable and can change over time as you come across </a:t>
            </a:r>
            <a:r>
              <a:rPr lang="pl-PL" sz="3200">
                <a:solidFill>
                  <a:srgbClr val="FF0000"/>
                </a:solidFill>
              </a:rPr>
              <a:t>new information </a:t>
            </a:r>
            <a:r>
              <a:rPr lang="pl-PL" sz="3200"/>
              <a:t>and expand your knowledge and understanding of your life and circumstances. 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Another </a:t>
            </a:r>
            <a:r>
              <a:rPr lang="pl-PL" sz="3200">
                <a:solidFill>
                  <a:srgbClr val="FF0000"/>
                </a:solidFill>
              </a:rPr>
              <a:t>context </a:t>
            </a:r>
            <a:r>
              <a:rPr lang="pl-PL" sz="3200"/>
              <a:t>or a new  situation  may create new behaviour.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 sz="3200"/>
              <a:t>Metaprograms can for instance change when you’re </a:t>
            </a:r>
            <a:r>
              <a:rPr lang="pl-PL" sz="3200">
                <a:solidFill>
                  <a:srgbClr val="FF0000"/>
                </a:solidFill>
              </a:rPr>
              <a:t>under heavy stress </a:t>
            </a:r>
            <a:r>
              <a:rPr lang="pl-PL" sz="3200"/>
              <a:t>or experiencing other emotional difficulties. They are therefore never stable, but rather adaptive.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l-PL" sz="3600">
                <a:solidFill>
                  <a:srgbClr val="FF0000"/>
                </a:solidFill>
              </a:rPr>
              <a:t>    Metaprograms are neither negative nor positive. 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22" name="Google Shape;12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84198" y="1825625"/>
            <a:ext cx="408960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The metaprograms you use to perceive and interact with your world either work </a:t>
            </a:r>
            <a:r>
              <a:rPr lang="pl-PL">
                <a:solidFill>
                  <a:srgbClr val="FF0000"/>
                </a:solidFill>
              </a:rPr>
              <a:t>for you </a:t>
            </a:r>
            <a:r>
              <a:rPr lang="pl-PL"/>
              <a:t>or they work </a:t>
            </a:r>
            <a:r>
              <a:rPr lang="pl-PL">
                <a:solidFill>
                  <a:srgbClr val="FF0000"/>
                </a:solidFill>
              </a:rPr>
              <a:t>against you</a:t>
            </a:r>
            <a:r>
              <a:rPr lang="pl-PL"/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If you want them to work for you you have to </a:t>
            </a:r>
            <a:r>
              <a:rPr lang="pl-PL">
                <a:solidFill>
                  <a:srgbClr val="0070C0"/>
                </a:solidFill>
              </a:rPr>
              <a:t>think about your personal goals and objectives.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0070C0"/>
                </a:solidFill>
              </a:rPr>
              <a:t>TASK 1 - KNOW YOUR METAPROGRAMS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129" name="Google Shape;12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3378" y="1825625"/>
            <a:ext cx="434524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5" name="Google Shape;135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1667" y="1216025"/>
            <a:ext cx="912541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1" name="Google Shape;14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0208" y="1452230"/>
            <a:ext cx="9731583" cy="400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Panoramiczny</PresentationFormat>
  <Paragraphs>157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Motyw pakietu Office</vt:lpstr>
      <vt:lpstr>Prezentacja programu PowerPoint</vt:lpstr>
      <vt:lpstr>  METAPROGRAMS</vt:lpstr>
      <vt:lpstr>  METAPROGRAMS</vt:lpstr>
      <vt:lpstr>  METAPROGRAMS</vt:lpstr>
      <vt:lpstr>METAPROGRAMS</vt:lpstr>
      <vt:lpstr>    Metaprograms are neither negative nor positive. </vt:lpstr>
      <vt:lpstr>TASK 1 - KNOW YOUR METAPROGRAMS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TASK 2- SHARE YOUR KNOWLEDGE </vt:lpstr>
      <vt:lpstr>TASK 2- SHARE YOUR KNOWLEDGE </vt:lpstr>
      <vt:lpstr>FINAL REFLECTIONS</vt:lpstr>
      <vt:lpstr> YOUR STRENGTHS AND WEAKNESSES </vt:lpstr>
      <vt:lpstr>THE BIG FIVE PERSONALITY TRAITS</vt:lpstr>
      <vt:lpstr>ARE THE BIG FIVE TRAITS UNIVERSAL?</vt:lpstr>
      <vt:lpstr>OPENNESS</vt:lpstr>
      <vt:lpstr>CONSCIENTIOUSNESS</vt:lpstr>
      <vt:lpstr>EXTRAVERSION</vt:lpstr>
      <vt:lpstr>AGREEABLENESS</vt:lpstr>
      <vt:lpstr>NEUROTISM</vt:lpstr>
      <vt:lpstr>TASK 3- DO YOUR PERSONALITY TEST!</vt:lpstr>
      <vt:lpstr>YOUR TESTS AND YOUR OPINIONS</vt:lpstr>
      <vt:lpstr>  TASK  4- TEAM WORK</vt:lpstr>
      <vt:lpstr>Prezentacja programu PowerPoint</vt:lpstr>
      <vt:lpstr> Let’s summarize the workshop</vt:lpstr>
      <vt:lpstr>Prezentacja programu PowerPoint</vt:lpstr>
      <vt:lpstr>NETOGRAPHY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Sobańska</dc:creator>
  <cp:lastModifiedBy>Katarzyna Sobańska</cp:lastModifiedBy>
  <cp:revision>1</cp:revision>
  <dcterms:created xsi:type="dcterms:W3CDTF">2021-11-03T21:13:21Z</dcterms:created>
  <dcterms:modified xsi:type="dcterms:W3CDTF">2021-12-28T19:26:44Z</dcterms:modified>
</cp:coreProperties>
</file>