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94" r:id="rId2"/>
    <p:sldId id="382" r:id="rId3"/>
    <p:sldId id="390" r:id="rId4"/>
    <p:sldId id="402" r:id="rId5"/>
    <p:sldId id="411" r:id="rId6"/>
    <p:sldId id="427" r:id="rId7"/>
    <p:sldId id="410" r:id="rId8"/>
    <p:sldId id="412" r:id="rId9"/>
    <p:sldId id="413" r:id="rId10"/>
    <p:sldId id="414" r:id="rId11"/>
    <p:sldId id="415" r:id="rId12"/>
    <p:sldId id="416" r:id="rId13"/>
    <p:sldId id="424" r:id="rId14"/>
    <p:sldId id="425" r:id="rId15"/>
    <p:sldId id="422" r:id="rId16"/>
    <p:sldId id="417" r:id="rId17"/>
    <p:sldId id="418" r:id="rId18"/>
    <p:sldId id="419" r:id="rId19"/>
    <p:sldId id="420" r:id="rId20"/>
    <p:sldId id="421" r:id="rId21"/>
    <p:sldId id="423" r:id="rId22"/>
    <p:sldId id="426" r:id="rId23"/>
    <p:sldId id="428" r:id="rId24"/>
    <p:sldId id="429" r:id="rId25"/>
    <p:sldId id="430" r:id="rId26"/>
    <p:sldId id="431" r:id="rId27"/>
    <p:sldId id="445" r:id="rId28"/>
    <p:sldId id="432" r:id="rId29"/>
    <p:sldId id="433" r:id="rId30"/>
    <p:sldId id="435" r:id="rId31"/>
    <p:sldId id="436" r:id="rId32"/>
    <p:sldId id="437" r:id="rId33"/>
    <p:sldId id="438" r:id="rId34"/>
    <p:sldId id="439" r:id="rId35"/>
    <p:sldId id="443" r:id="rId36"/>
    <p:sldId id="444" r:id="rId37"/>
    <p:sldId id="440" r:id="rId38"/>
    <p:sldId id="441" r:id="rId39"/>
    <p:sldId id="442" r:id="rId40"/>
    <p:sldId id="446" r:id="rId41"/>
  </p:sldIdLst>
  <p:sldSz cx="9144000" cy="5143500" type="screen16x9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1B7"/>
    <a:srgbClr val="119F33"/>
    <a:srgbClr val="FFFFFF"/>
    <a:srgbClr val="67AFE3"/>
    <a:srgbClr val="F5F5F5"/>
    <a:srgbClr val="969696"/>
    <a:srgbClr val="C8C8C8"/>
    <a:srgbClr val="0096D5"/>
    <a:srgbClr val="D4D4D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 varScale="1">
        <p:scale>
          <a:sx n="109" d="100"/>
          <a:sy n="109" d="100"/>
        </p:scale>
        <p:origin x="691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6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7DD0A-9044-4D18-9C18-8B428ED92850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C6817-9CDC-4935-A4AC-27CF72BD8B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913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87C70-E853-4894-BF07-D2F4B19C8F53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47F99-6ADC-4C80-99B3-D41D132752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098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502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637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167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275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31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6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6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676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45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708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20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47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7F99-6ADC-4C80-99B3-D41D132752F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72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245481"/>
      </p:ext>
    </p:extLst>
  </p:cSld>
  <p:clrMapOvr>
    <a:masterClrMapping/>
  </p:clrMapOvr>
  <p:transition spd="slow" advClick="0" advTm="7000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8091-7EE4-41B5-8137-A62B04FCA6E6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5FA-60D0-45B3-9A54-CD9302FF9B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608446"/>
      </p:ext>
    </p:extLst>
  </p:cSld>
  <p:clrMapOvr>
    <a:masterClrMapping/>
  </p:clrMapOvr>
  <p:transition spd="slow" advClick="0" advTm="7000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8091-7EE4-41B5-8137-A62B04FCA6E6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5FA-60D0-45B3-9A54-CD9302FF9B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625225"/>
      </p:ext>
    </p:extLst>
  </p:cSld>
  <p:clrMapOvr>
    <a:masterClrMapping/>
  </p:clrMapOvr>
  <p:transition spd="slow" advClick="0" advTm="7000"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3131840" y="409253"/>
            <a:ext cx="28803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>
                <a:solidFill>
                  <a:schemeClr val="accent3"/>
                </a:solidFill>
              </a:rPr>
              <a:t>单击输入标题</a:t>
            </a:r>
            <a:endParaRPr lang="en-US" altLang="zh-CN" sz="2100" dirty="0">
              <a:solidFill>
                <a:schemeClr val="accent3"/>
              </a:solidFill>
            </a:endParaRPr>
          </a:p>
          <a:p>
            <a:pPr algn="ctr"/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单击此处添加副标题或详细文本描述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3131840" y="458797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ln>
                  <a:noFill/>
                </a:ln>
                <a:solidFill>
                  <a:schemeClr val="accent3"/>
                </a:solidFill>
              </a:rPr>
              <a:t>www.</a:t>
            </a:r>
            <a:r>
              <a:rPr lang="zh-CN" altLang="en-US" sz="800" dirty="0">
                <a:ln>
                  <a:noFill/>
                </a:ln>
                <a:solidFill>
                  <a:schemeClr val="accent3"/>
                </a:solidFill>
              </a:rPr>
              <a:t>企业网站</a:t>
            </a:r>
            <a:r>
              <a:rPr lang="en-US" altLang="zh-CN" sz="800" dirty="0">
                <a:ln>
                  <a:noFill/>
                </a:ln>
                <a:solidFill>
                  <a:schemeClr val="accent3"/>
                </a:solidFill>
              </a:rPr>
              <a:t>.com</a:t>
            </a:r>
          </a:p>
          <a:p>
            <a:pPr algn="ctr"/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企业名称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宣传口号</a:t>
            </a:r>
            <a:r>
              <a:rPr lang="en-US" altLang="zh-CN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企业标题</a:t>
            </a: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3419872" y="339502"/>
            <a:ext cx="246466" cy="384285"/>
            <a:chOff x="3579019" y="293633"/>
            <a:chExt cx="361957" cy="564356"/>
          </a:xfrm>
        </p:grpSpPr>
        <p:sp>
          <p:nvSpPr>
            <p:cNvPr id="18" name="任意多边形 17"/>
            <p:cNvSpPr/>
            <p:nvPr/>
          </p:nvSpPr>
          <p:spPr>
            <a:xfrm>
              <a:off x="3579019" y="433388"/>
              <a:ext cx="230981" cy="376237"/>
            </a:xfrm>
            <a:custGeom>
              <a:avLst/>
              <a:gdLst>
                <a:gd name="connsiteX0" fmla="*/ 0 w 230981"/>
                <a:gd name="connsiteY0" fmla="*/ 0 h 376237"/>
                <a:gd name="connsiteX1" fmla="*/ 230981 w 230981"/>
                <a:gd name="connsiteY1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981" h="376237">
                  <a:moveTo>
                    <a:pt x="0" y="0"/>
                  </a:moveTo>
                  <a:lnTo>
                    <a:pt x="230981" y="376237"/>
                  </a:lnTo>
                </a:path>
              </a:pathLst>
            </a:cu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3661175" y="481752"/>
              <a:ext cx="230981" cy="376237"/>
            </a:xfrm>
            <a:custGeom>
              <a:avLst/>
              <a:gdLst>
                <a:gd name="connsiteX0" fmla="*/ 0 w 230981"/>
                <a:gd name="connsiteY0" fmla="*/ 0 h 376237"/>
                <a:gd name="connsiteX1" fmla="*/ 230981 w 230981"/>
                <a:gd name="connsiteY1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981" h="376237">
                  <a:moveTo>
                    <a:pt x="0" y="0"/>
                  </a:moveTo>
                  <a:lnTo>
                    <a:pt x="230981" y="376237"/>
                  </a:lnTo>
                </a:path>
              </a:pathLst>
            </a:cu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3594504" y="293633"/>
              <a:ext cx="230981" cy="376237"/>
            </a:xfrm>
            <a:custGeom>
              <a:avLst/>
              <a:gdLst>
                <a:gd name="connsiteX0" fmla="*/ 0 w 230981"/>
                <a:gd name="connsiteY0" fmla="*/ 0 h 376237"/>
                <a:gd name="connsiteX1" fmla="*/ 230981 w 230981"/>
                <a:gd name="connsiteY1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981" h="376237">
                  <a:moveTo>
                    <a:pt x="0" y="0"/>
                  </a:moveTo>
                  <a:lnTo>
                    <a:pt x="230981" y="376237"/>
                  </a:lnTo>
                </a:path>
              </a:pathLst>
            </a:cu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3795720" y="507901"/>
              <a:ext cx="145256" cy="235743"/>
            </a:xfrm>
            <a:custGeom>
              <a:avLst/>
              <a:gdLst>
                <a:gd name="connsiteX0" fmla="*/ 0 w 230981"/>
                <a:gd name="connsiteY0" fmla="*/ 0 h 376237"/>
                <a:gd name="connsiteX1" fmla="*/ 230981 w 230981"/>
                <a:gd name="connsiteY1" fmla="*/ 376237 h 376237"/>
                <a:gd name="connsiteX0" fmla="*/ 0 w 145256"/>
                <a:gd name="connsiteY0" fmla="*/ 0 h 235743"/>
                <a:gd name="connsiteX1" fmla="*/ 145256 w 145256"/>
                <a:gd name="connsiteY1" fmla="*/ 23574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256" h="235743">
                  <a:moveTo>
                    <a:pt x="0" y="0"/>
                  </a:moveTo>
                  <a:lnTo>
                    <a:pt x="145256" y="235743"/>
                  </a:lnTo>
                </a:path>
              </a:pathLst>
            </a:cu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 userDrawn="1"/>
        </p:nvGrpSpPr>
        <p:grpSpPr>
          <a:xfrm flipH="1">
            <a:off x="5477662" y="339502"/>
            <a:ext cx="246466" cy="384285"/>
            <a:chOff x="3579019" y="293633"/>
            <a:chExt cx="361957" cy="564356"/>
          </a:xfrm>
        </p:grpSpPr>
        <p:sp>
          <p:nvSpPr>
            <p:cNvPr id="23" name="任意多边形 22"/>
            <p:cNvSpPr/>
            <p:nvPr/>
          </p:nvSpPr>
          <p:spPr>
            <a:xfrm>
              <a:off x="3579019" y="433388"/>
              <a:ext cx="230981" cy="376237"/>
            </a:xfrm>
            <a:custGeom>
              <a:avLst/>
              <a:gdLst>
                <a:gd name="connsiteX0" fmla="*/ 0 w 230981"/>
                <a:gd name="connsiteY0" fmla="*/ 0 h 376237"/>
                <a:gd name="connsiteX1" fmla="*/ 230981 w 230981"/>
                <a:gd name="connsiteY1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981" h="376237">
                  <a:moveTo>
                    <a:pt x="0" y="0"/>
                  </a:moveTo>
                  <a:lnTo>
                    <a:pt x="230981" y="376237"/>
                  </a:lnTo>
                </a:path>
              </a:pathLst>
            </a:cu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661175" y="481752"/>
              <a:ext cx="230981" cy="376237"/>
            </a:xfrm>
            <a:custGeom>
              <a:avLst/>
              <a:gdLst>
                <a:gd name="connsiteX0" fmla="*/ 0 w 230981"/>
                <a:gd name="connsiteY0" fmla="*/ 0 h 376237"/>
                <a:gd name="connsiteX1" fmla="*/ 230981 w 230981"/>
                <a:gd name="connsiteY1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981" h="376237">
                  <a:moveTo>
                    <a:pt x="0" y="0"/>
                  </a:moveTo>
                  <a:lnTo>
                    <a:pt x="230981" y="376237"/>
                  </a:lnTo>
                </a:path>
              </a:pathLst>
            </a:cu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3594504" y="293633"/>
              <a:ext cx="230981" cy="376237"/>
            </a:xfrm>
            <a:custGeom>
              <a:avLst/>
              <a:gdLst>
                <a:gd name="connsiteX0" fmla="*/ 0 w 230981"/>
                <a:gd name="connsiteY0" fmla="*/ 0 h 376237"/>
                <a:gd name="connsiteX1" fmla="*/ 230981 w 230981"/>
                <a:gd name="connsiteY1" fmla="*/ 376237 h 37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981" h="376237">
                  <a:moveTo>
                    <a:pt x="0" y="0"/>
                  </a:moveTo>
                  <a:lnTo>
                    <a:pt x="230981" y="376237"/>
                  </a:lnTo>
                </a:path>
              </a:pathLst>
            </a:cu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3795720" y="507901"/>
              <a:ext cx="145256" cy="235743"/>
            </a:xfrm>
            <a:custGeom>
              <a:avLst/>
              <a:gdLst>
                <a:gd name="connsiteX0" fmla="*/ 0 w 230981"/>
                <a:gd name="connsiteY0" fmla="*/ 0 h 376237"/>
                <a:gd name="connsiteX1" fmla="*/ 230981 w 230981"/>
                <a:gd name="connsiteY1" fmla="*/ 376237 h 376237"/>
                <a:gd name="connsiteX0" fmla="*/ 0 w 145256"/>
                <a:gd name="connsiteY0" fmla="*/ 0 h 235743"/>
                <a:gd name="connsiteX1" fmla="*/ 145256 w 145256"/>
                <a:gd name="connsiteY1" fmla="*/ 235743 h 23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256" h="235743">
                  <a:moveTo>
                    <a:pt x="0" y="0"/>
                  </a:moveTo>
                  <a:lnTo>
                    <a:pt x="145256" y="235743"/>
                  </a:lnTo>
                </a:path>
              </a:pathLst>
            </a:custGeom>
            <a:noFill/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7" name="直接连接符 26"/>
          <p:cNvCxnSpPr/>
          <p:nvPr userDrawn="1"/>
        </p:nvCxnSpPr>
        <p:spPr>
          <a:xfrm flipH="1">
            <a:off x="526183" y="690855"/>
            <a:ext cx="3140155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5477662" y="690855"/>
            <a:ext cx="3140157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 userDrawn="1"/>
        </p:nvCxnSpPr>
        <p:spPr>
          <a:xfrm flipH="1">
            <a:off x="526184" y="4749606"/>
            <a:ext cx="3325736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 userDrawn="1"/>
        </p:nvCxnSpPr>
        <p:spPr>
          <a:xfrm flipH="1">
            <a:off x="5292080" y="4749606"/>
            <a:ext cx="332574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028080"/>
      </p:ext>
    </p:extLst>
  </p:cSld>
  <p:clrMapOvr>
    <a:masterClrMapping/>
  </p:clrMapOvr>
  <p:transition spd="slow" advClick="0" advTm="7000">
    <p:cover dir="l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2" fill="hold" nodeType="after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nodeType="withEffect" p14:presetBounceEnd="8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8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8000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</p:bldLst>
      </p:timing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B87F75F-0C76-4FA0-8F23-7A6129A71AC7}" type="datetimeFigureOut">
              <a:rPr lang="zh-CN" altLang="en-US"/>
              <a:pPr>
                <a:defRPr/>
              </a:pPr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8809996-C816-4C5E-9D04-84FBDE248D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7000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642778"/>
      </p:ext>
    </p:extLst>
  </p:cSld>
  <p:clrMapOvr>
    <a:masterClrMapping/>
  </p:clrMapOvr>
  <p:transition spd="slow" advClick="0" advTm="7000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>
            <a:off x="0" y="555526"/>
            <a:ext cx="9144000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13069" y="58298"/>
            <a:ext cx="289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chemeClr val="tx2"/>
                </a:solidFill>
              </a:rPr>
              <a:t>单 击 此 处 输 入 标 题</a:t>
            </a:r>
          </a:p>
        </p:txBody>
      </p:sp>
      <p:pic>
        <p:nvPicPr>
          <p:cNvPr id="2050" name="Picture 2" descr="C:\Users\Administrator\Desktop\简约淡雅心形小草PPT背景\幻灯片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72209"/>
            <a:ext cx="6804247" cy="3291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341292"/>
      </p:ext>
    </p:extLst>
  </p:cSld>
  <p:clrMapOvr>
    <a:masterClrMapping/>
  </p:clrMapOvr>
  <p:transition spd="slow" advClick="0" advTm="7000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8091-7EE4-41B5-8137-A62B04FCA6E6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5FA-60D0-45B3-9A54-CD9302FF9B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759757"/>
      </p:ext>
    </p:extLst>
  </p:cSld>
  <p:clrMapOvr>
    <a:masterClrMapping/>
  </p:clrMapOvr>
  <p:transition spd="slow" advClick="0" advTm="7000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8091-7EE4-41B5-8137-A62B04FCA6E6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5FA-60D0-45B3-9A54-CD9302FF9B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644646"/>
      </p:ext>
    </p:extLst>
  </p:cSld>
  <p:clrMapOvr>
    <a:masterClrMapping/>
  </p:clrMapOvr>
  <p:transition spd="slow" advClick="0" advTm="7000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8091-7EE4-41B5-8137-A62B04FCA6E6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5FA-60D0-45B3-9A54-CD9302FF9B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331868"/>
      </p:ext>
    </p:extLst>
  </p:cSld>
  <p:clrMapOvr>
    <a:masterClrMapping/>
  </p:clrMapOvr>
  <p:transition spd="slow" advClick="0" advTm="7000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8091-7EE4-41B5-8137-A62B04FCA6E6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5FA-60D0-45B3-9A54-CD9302FF9B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055827"/>
      </p:ext>
    </p:extLst>
  </p:cSld>
  <p:clrMapOvr>
    <a:masterClrMapping/>
  </p:clrMapOvr>
  <p:transition spd="slow" advClick="0" advTm="7000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8091-7EE4-41B5-8137-A62B04FCA6E6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5FA-60D0-45B3-9A54-CD9302FF9B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40134"/>
      </p:ext>
    </p:extLst>
  </p:cSld>
  <p:clrMapOvr>
    <a:masterClrMapping/>
  </p:clrMapOvr>
  <p:transition spd="slow" advClick="0" advTm="7000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A8091-7EE4-41B5-8137-A62B04FCA6E6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A5FA-60D0-45B3-9A54-CD9302FF9B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530106"/>
      </p:ext>
    </p:extLst>
  </p:cSld>
  <p:clrMapOvr>
    <a:masterClrMapping/>
  </p:clrMapOvr>
  <p:transition spd="slow" advClick="0" advTm="7000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A8091-7EE4-41B5-8137-A62B04FCA6E6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A5FA-60D0-45B3-9A54-CD9302FF9B7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42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 spd="slow" advClick="0" advTm="7000"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423202728269613" TargetMode="External"/><Relationship Id="rId2" Type="http://schemas.openxmlformats.org/officeDocument/2006/relationships/hyperlink" Target="https://www.youtube.com/watch?v=4ZYXY4lCeJc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OfQfiXq7M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tel:+48504639018" TargetMode="External"/><Relationship Id="rId2" Type="http://schemas.openxmlformats.org/officeDocument/2006/relationships/hyperlink" Target="tel:+48943416373" TargetMode="Externa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3LIoEl-rzlI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EtZ0_bCYtns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1"/>
            <a:ext cx="9140827" cy="514389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75856" y="1009060"/>
            <a:ext cx="5088747" cy="142345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r"/>
            <a:r>
              <a:rPr lang="pl-PL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Muzyczna podróż </a:t>
            </a:r>
            <a:br>
              <a:rPr lang="pl-PL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pl-PL" altLang="zh-CN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 świecie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3887" y="3551143"/>
            <a:ext cx="5143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altLang="zh-CN" sz="1600" b="1" dirty="0">
                <a:solidFill>
                  <a:srgbClr val="C00000"/>
                </a:solidFill>
              </a:rPr>
              <a:t>Renata Pietras-Pacynko</a:t>
            </a:r>
          </a:p>
          <a:p>
            <a:pPr algn="r"/>
            <a:r>
              <a:rPr lang="pl-PL" altLang="zh-CN" sz="1600" dirty="0">
                <a:solidFill>
                  <a:srgbClr val="C00000"/>
                </a:solidFill>
              </a:rPr>
              <a:t>Doradca metodyczny wychowania przedszkolnego</a:t>
            </a:r>
            <a:endParaRPr lang="zh-CN" alt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984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C7B45CB-01D5-6B99-7BC1-B2A2FF7A91EE}"/>
              </a:ext>
            </a:extLst>
          </p:cNvPr>
          <p:cNvSpPr txBox="1"/>
          <p:nvPr/>
        </p:nvSpPr>
        <p:spPr>
          <a:xfrm>
            <a:off x="107504" y="339502"/>
            <a:ext cx="864096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ESKIMOS ENIKU ZAPRZYJAŻNIŁ SIĘ Z FOKĄ: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l-PL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pobliżu bieguna północnego , w krainie wiecznych śniegów, mieszkał wraz z rodzicami mały Eskimos  o imieniu Eniku. Jego domek-igloo o ścianach wyciętych w lodzie bloków, był maleńki ale bardzo przytulny. Eniku lubił tu przebywać. Grzał dłonie nad tłuszczową lampką i o czymś marzył.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-Eniku, kolacja- zakrzyczała mama i podała chłopcu kawałek słoninki.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-Pyszności- oblizał się chłopiec.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Najedzony do syta wkrótce zasnął. Śniło mu się, że poszedł łowić ryby. Pod grubą warstwą lodu pływało ich mnóstwo. Eniku przykucnął obok przerębli i zaczął wypatrywać jakiegoś wyjątkowo dużego okazu. Lecz co to? Jego upatrzoną rybkę porwała foka.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-Zmykaj stąd-krzyczał chłopiec, który zaczął tracić cierpliwość.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-To moje miejsce.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foka ani myślała odejść. Łowiła jedną rybę za drugą, a Eniku zgrzytał zębami ze złości. Nagle foka wygramoliła się na powierzchnię lodu i niezdarnie podeszła do chłopca.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-Ratuj mnie Eniku. Płynie tu biały niedźwiedź. To mój największy wróg.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Chłopiec usadowił trzęsącą się ze strachu fokę na sankach i szybko pogonił psy. Bez trudu udało im się uciec. Od tej pory Eniku i foka zostali przyjaciółmi. Spotykali się codziennie nad przeręblą i urządzali zwody w łowieniu ryb.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myślisz kto częściej wygrywał?</a:t>
            </a:r>
          </a:p>
          <a:p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POWIEDZ: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Z kim zaprzyjaźnił się Eskimos Eniku?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Kto jest największym wrogiem foki ?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Dlaczego Eskimos jest tak ciepło ubrany?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Jak się nazywa domek Eskimosa?</a:t>
            </a:r>
            <a:endParaRPr lang="pl-P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97938"/>
      </p:ext>
    </p:extLst>
  </p:cSld>
  <p:clrMapOvr>
    <a:masterClrMapping/>
  </p:clrMapOvr>
  <p:transition spd="slow" advClick="0" advTm="7000"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751683" y="619985"/>
            <a:ext cx="2274525" cy="2310220"/>
            <a:chOff x="5901200" y="187969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" dirty="0"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39" y="2623100"/>
              <a:ext cx="1416598" cy="1623074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Zabawa „</a:t>
              </a:r>
              <a:r>
                <a:rPr lang="pl-PL" sz="1600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Clap</a:t>
              </a: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, </a:t>
              </a:r>
              <a:r>
                <a:rPr lang="pl-PL" sz="1600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clap</a:t>
              </a: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” https://www.youtube.com/watch?v=6XFXYQbrfj4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6095603" y="635622"/>
            <a:ext cx="3019112" cy="2435630"/>
            <a:chOff x="7680401" y="187318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680401" y="187318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704167" y="2667927"/>
              <a:ext cx="1475574" cy="1891388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altLang="zh-CN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Taniec z wachlarzami:</a:t>
              </a:r>
            </a:p>
            <a:p>
              <a:pPr algn="ctr">
                <a:defRPr/>
              </a:pPr>
              <a:r>
                <a:rPr lang="pl-PL" sz="16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https://www.youtube.com/watch?v=4ZYXY4lCeJc</a:t>
              </a:r>
              <a:r>
                <a:rPr lang="pl-PL" sz="16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pl-PL" altLang="zh-CN" sz="16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  <a:p>
              <a:pPr algn="ctr">
                <a:defRPr/>
              </a:pPr>
              <a:r>
                <a:rPr lang="pl-PL" altLang="zh-CN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https://www.facebook.com/watch/?v=423202728269613</a:t>
              </a:r>
              <a:r>
                <a:rPr lang="pl-PL" altLang="zh-CN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</a:t>
              </a:r>
              <a:endPara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10@|17FFC:16777215|FBC:16777215|LFC:16777215|LBC:16777215"/>
          <p:cNvSpPr txBox="1"/>
          <p:nvPr/>
        </p:nvSpPr>
        <p:spPr bwMode="auto">
          <a:xfrm>
            <a:off x="3923928" y="3992107"/>
            <a:ext cx="2899245" cy="5112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251518" y="695680"/>
            <a:ext cx="3888433" cy="4389235"/>
            <a:chOff x="6202629" y="926281"/>
            <a:chExt cx="5184354" cy="5855016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209597" y="1404095"/>
              <a:ext cx="4505342" cy="53772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Daleko na wschodzie Azji leży Japonia. Nazywamy ją Krajem Kwitnącej Wiśni, gdyż niemal w całym państwie możemy spotkać mnóstwo tych drzew. Japonia zwana jest również Krajem Wschodzącego Słońca. Japończycy słyną na świecie z wielu pięknych tradycji. W czasie świąt i uroczystości zakładają swoje tradycyjne stroje - kimona, które przypominają szlafroki. Spotykając się na wspólnych posiłkach, klęczą wokół niskiego stołu, a jedząc potrawy z ryżu posługują się pałeczkami.</a:t>
              </a:r>
              <a:endPara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202629" y="926281"/>
              <a:ext cx="5184354" cy="492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Informacja dla dzieci: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3D2BA79-F4B7-CC37-8700-0141DFE639F2}"/>
              </a:ext>
            </a:extLst>
          </p:cNvPr>
          <p:cNvSpPr/>
          <p:nvPr/>
        </p:nvSpPr>
        <p:spPr>
          <a:xfrm>
            <a:off x="251520" y="123478"/>
            <a:ext cx="3240360" cy="360040"/>
          </a:xfrm>
          <a:prstGeom prst="roundRect">
            <a:avLst/>
          </a:prstGeom>
          <a:solidFill>
            <a:srgbClr val="FF51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Azja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291770-AC69-11E8-3137-C3568C26D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815990"/>
            <a:ext cx="1598224" cy="232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5302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2" y="999564"/>
            <a:ext cx="7380311" cy="4153187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FD8E5D4-14F2-C603-504E-5D05C2F1B322}"/>
              </a:ext>
            </a:extLst>
          </p:cNvPr>
          <p:cNvSpPr txBox="1"/>
          <p:nvPr/>
        </p:nvSpPr>
        <p:spPr>
          <a:xfrm>
            <a:off x="5652120" y="187700"/>
            <a:ext cx="3773547" cy="4369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Wiersz </a:t>
            </a: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Jestem mała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Kiem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Szybko zrywam się ze snu.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śniadanie zjadam ryż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do szkoły biegnę dziś.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 się uczę pisać znaki.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Każdy znak to wyraz jakiś.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Znaków trzy tysiące jest,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góry w dół je piszę też.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Chętnie słucham o swym kraju,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Który słynie z samurajów.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Wiem, że najcenniejszy w świecie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pokój jest i radość dzieci.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6A15DE7-4181-C3E9-950B-37E7F3DF5406}"/>
              </a:ext>
            </a:extLst>
          </p:cNvPr>
          <p:cNvSpPr txBox="1"/>
          <p:nvPr/>
        </p:nvSpPr>
        <p:spPr>
          <a:xfrm>
            <a:off x="539552" y="555526"/>
            <a:ext cx="49685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Zabawy paluszkowe i masażyki </a:t>
            </a:r>
            <a:b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l-PL" sz="1400" i="1" dirty="0">
                <a:latin typeface="Cambria" panose="02040503050406030204" pitchFamily="18" charset="0"/>
                <a:ea typeface="Cambria" panose="02040503050406030204" pitchFamily="18" charset="0"/>
              </a:rPr>
              <a:t>(załącznik)</a:t>
            </a:r>
          </a:p>
        </p:txBody>
      </p:sp>
    </p:spTree>
    <p:extLst>
      <p:ext uri="{BB962C8B-B14F-4D97-AF65-F5344CB8AC3E}">
        <p14:creationId xmlns:p14="http://schemas.microsoft.com/office/powerpoint/2010/main" val="71879028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707904" y="635622"/>
            <a:ext cx="5406811" cy="2435630"/>
            <a:chOff x="7680401" y="187318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680401" y="187318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715952" y="2613904"/>
              <a:ext cx="1475574" cy="1987240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Zabawa z kinezjologii edukacyjnej „Słoń” </a:t>
              </a:r>
              <a:r>
                <a:rPr lang="pl-PL" sz="1600" kern="1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https://pedagogika-specjalna.edu.pl/terapia-pedagogiczna/zabawy-zajecia-relaksacyjne-techniki-polepszajace-pamiec-wedlug-paula-dennisona-tworcy-kinezjologii-edukacyjnej</a:t>
              </a:r>
              <a:r>
                <a:rPr lang="pl-PL" sz="1600" kern="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pl-PL" sz="1600" kern="100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10@|17FFC:16777215|FBC:16777215|LFC:16777215|LBC:16777215"/>
          <p:cNvSpPr txBox="1"/>
          <p:nvPr/>
        </p:nvSpPr>
        <p:spPr bwMode="auto">
          <a:xfrm>
            <a:off x="3923928" y="3992107"/>
            <a:ext cx="2899245" cy="5112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251518" y="695680"/>
            <a:ext cx="3888433" cy="3964888"/>
            <a:chOff x="6202629" y="926281"/>
            <a:chExt cx="5184354" cy="5288960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209597" y="1404095"/>
              <a:ext cx="4505342" cy="48111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Mieszkańców Indii </a:t>
              </a:r>
              <a:r>
                <a:rPr lang="pl-PL" sz="1600" kern="1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nazywamy Hindusami.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 Indiach nietykalnym zwierzęciem jest krowa. Bardzo popularne są filmy </a:t>
              </a:r>
              <a:r>
                <a:rPr lang="pl-PL" sz="1600" kern="1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Bollywood</a:t>
              </a: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w których wszyscy tańczą i śpiewają. </a:t>
              </a:r>
              <a:b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Kobiety mają na sobie SARI </a:t>
              </a:r>
              <a:r>
                <a:rPr lang="pl-PL" sz="1600" i="1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(5-6 metrów materiału) </a:t>
              </a: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oraz BINDI </a:t>
              </a:r>
              <a:r>
                <a:rPr lang="pl-PL" sz="1600" i="1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(czerwona kropka na czole, noszona wyłącznie przez kobiety) </a:t>
              </a: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dla ozdoby, przynoszące szczęście. </a:t>
              </a:r>
              <a:b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 niektórych wioskach podróżuje się na słoniach.</a:t>
              </a:r>
              <a:endPara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202629" y="926281"/>
              <a:ext cx="5184354" cy="492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Informacja dla dzieci: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3D2BA79-F4B7-CC37-8700-0141DFE639F2}"/>
              </a:ext>
            </a:extLst>
          </p:cNvPr>
          <p:cNvSpPr/>
          <p:nvPr/>
        </p:nvSpPr>
        <p:spPr>
          <a:xfrm>
            <a:off x="251520" y="123478"/>
            <a:ext cx="3240360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Kreskowka Indyjska Zdjęcia - darmowe pobieranie na Freepik">
            <a:extLst>
              <a:ext uri="{FF2B5EF4-FFF2-40B4-BE49-F238E27FC236}">
                <a16:creationId xmlns:a16="http://schemas.microsoft.com/office/drawing/2014/main" id="{D4E80946-EE42-87D6-7550-7A3C20218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16" y="3071252"/>
            <a:ext cx="1105793" cy="20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chemat blokowy: łącznik 6">
            <a:extLst>
              <a:ext uri="{FF2B5EF4-FFF2-40B4-BE49-F238E27FC236}">
                <a16:creationId xmlns:a16="http://schemas.microsoft.com/office/drawing/2014/main" id="{EF82E8EF-27C5-60AD-5FE4-622927FA4368}"/>
              </a:ext>
            </a:extLst>
          </p:cNvPr>
          <p:cNvSpPr/>
          <p:nvPr/>
        </p:nvSpPr>
        <p:spPr>
          <a:xfrm>
            <a:off x="5724128" y="3486750"/>
            <a:ext cx="72008" cy="89859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94360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2" y="999564"/>
            <a:ext cx="7380311" cy="4153187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FD8E5D4-14F2-C603-504E-5D05C2F1B322}"/>
              </a:ext>
            </a:extLst>
          </p:cNvPr>
          <p:cNvSpPr txBox="1"/>
          <p:nvPr/>
        </p:nvSpPr>
        <p:spPr>
          <a:xfrm>
            <a:off x="3491880" y="2156251"/>
            <a:ext cx="49685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Zabawa taneczna z naśladowaniem do „</a:t>
            </a:r>
            <a:r>
              <a:rPr lang="pl-PL" sz="16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Kathak</a:t>
            </a:r>
            <a:r>
              <a:rPr lang="pl-PL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br>
              <a:rPr lang="pl-PL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dawnego tańca klasycznego w Indiach</a:t>
            </a:r>
          </a:p>
          <a:p>
            <a:endParaRPr lang="pl-PL" sz="1600" u="sng" dirty="0">
              <a:solidFill>
                <a:srgbClr val="0000FF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pl-PL" sz="1600" u="sng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https://www.youtube.com/watch?v=LOfQfiXq7M4</a:t>
            </a:r>
            <a:r>
              <a:rPr lang="pl-PL" sz="1600" u="sng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6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6A15DE7-4181-C3E9-950B-37E7F3DF5406}"/>
              </a:ext>
            </a:extLst>
          </p:cNvPr>
          <p:cNvSpPr txBox="1"/>
          <p:nvPr/>
        </p:nvSpPr>
        <p:spPr>
          <a:xfrm>
            <a:off x="320820" y="267664"/>
            <a:ext cx="4968552" cy="1463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Słoń </a:t>
            </a:r>
            <a:r>
              <a:rPr lang="pl-PL" sz="14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W tym ćwiczeniu, należy stanąć w pozycji wyprostowanej, w lekkim rozkroku, a następnie wyciągnąć lewą rękę przed siebie w przód, (grzbiet dłoni zwrócony do góry), głowę położyć uchem na ramieniu wyciągniętej ręki. W takiej pozycji zaczynamy „rysowanie w powietrzu” leniwej ósemki. Po chwili, ćwiczenie wykonujemy prawą ręką.</a:t>
            </a:r>
            <a:endParaRPr lang="pl-P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02417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2" y="999564"/>
            <a:ext cx="7380311" cy="4153187"/>
          </a:xfrm>
          <a:prstGeom prst="rect">
            <a:avLst/>
          </a:prstGeom>
          <a:noFill/>
        </p:spPr>
      </p:pic>
      <p:sp>
        <p:nvSpPr>
          <p:cNvPr id="25" name="圆角矩形 24"/>
          <p:cNvSpPr/>
          <p:nvPr/>
        </p:nvSpPr>
        <p:spPr>
          <a:xfrm>
            <a:off x="3198238" y="433073"/>
            <a:ext cx="491917" cy="5037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39670" y="433075"/>
            <a:ext cx="4836785" cy="503772"/>
            <a:chOff x="6339097" y="1573726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30030" y="1614014"/>
              <a:ext cx="3571767" cy="343792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4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https://www.youtube.com/watch?v=iQiUiSKsKkU</a:t>
              </a:r>
              <a:endParaRPr lang="zh-CN" altLang="zh-CN" sz="14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3186857" y="1899880"/>
            <a:ext cx="491917" cy="50377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842786" y="1079024"/>
            <a:ext cx="4836784" cy="503773"/>
            <a:chOff x="6298273" y="2404894"/>
            <a:chExt cx="3744416" cy="511504"/>
          </a:xfrm>
        </p:grpSpPr>
        <p:sp>
          <p:nvSpPr>
            <p:cNvPr id="31" name="圆角矩形 30"/>
            <p:cNvSpPr/>
            <p:nvPr/>
          </p:nvSpPr>
          <p:spPr>
            <a:xfrm>
              <a:off x="6298273" y="2404894"/>
              <a:ext cx="3744416" cy="51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893964" y="2450466"/>
              <a:ext cx="2653076" cy="37504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Taniec izraelski „</a:t>
              </a:r>
              <a:r>
                <a:rPr lang="pl-PL" altLang="zh-CN" sz="1600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Nigun</a:t>
              </a: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zh-CN" sz="1600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Atik</a:t>
              </a: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”</a:t>
              </a:r>
              <a:endParaRPr lang="zh-CN" altLang="zh-CN" sz="16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3192122" y="3472814"/>
            <a:ext cx="491917" cy="50377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9166" y="1899881"/>
            <a:ext cx="4836784" cy="503773"/>
            <a:chOff x="6339097" y="3296031"/>
            <a:chExt cx="3744416" cy="511504"/>
          </a:xfrm>
          <a:solidFill>
            <a:srgbClr val="00B0F0"/>
          </a:solidFill>
        </p:grpSpPr>
        <p:sp>
          <p:nvSpPr>
            <p:cNvPr id="38" name="圆角矩形 37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5919" y="3378510"/>
              <a:ext cx="3707742" cy="3437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4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https://www.youtube.com/watch?v=F0HDKA3IaKs</a:t>
              </a:r>
              <a:endParaRPr lang="zh-CN" altLang="zh-CN" sz="14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19166" y="2542348"/>
            <a:ext cx="4836784" cy="503772"/>
            <a:chOff x="6323223" y="3608245"/>
            <a:chExt cx="3744416" cy="511504"/>
          </a:xfrm>
          <a:solidFill>
            <a:srgbClr val="00B0F0"/>
          </a:solidFill>
        </p:grpSpPr>
        <p:sp>
          <p:nvSpPr>
            <p:cNvPr id="46" name="圆角矩形 45"/>
            <p:cNvSpPr/>
            <p:nvPr/>
          </p:nvSpPr>
          <p:spPr>
            <a:xfrm>
              <a:off x="6323223" y="3608245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406037" y="3681699"/>
              <a:ext cx="3651751" cy="37504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Taniec „</a:t>
              </a:r>
              <a:r>
                <a:rPr lang="pl-PL" altLang="zh-CN" sz="1600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Tzadik</a:t>
              </a: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pl-PL" altLang="zh-CN" sz="1600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Katamar</a:t>
              </a: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”</a:t>
              </a:r>
              <a:endParaRPr lang="pl-PL" sz="1600" b="1" i="0" dirty="0">
                <a:solidFill>
                  <a:srgbClr val="0F0F0F"/>
                </a:solidFill>
                <a:effectLst/>
                <a:latin typeface="YouTube San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06440" y="3472815"/>
            <a:ext cx="4836784" cy="503773"/>
            <a:chOff x="6313371" y="4721584"/>
            <a:chExt cx="3744416" cy="511504"/>
          </a:xfrm>
          <a:solidFill>
            <a:srgbClr val="FFC000"/>
          </a:solidFill>
        </p:grpSpPr>
        <p:sp>
          <p:nvSpPr>
            <p:cNvPr id="65" name="圆角矩形 64"/>
            <p:cNvSpPr/>
            <p:nvPr/>
          </p:nvSpPr>
          <p:spPr>
            <a:xfrm>
              <a:off x="6313371" y="4721584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430028" y="4816179"/>
              <a:ext cx="3571768" cy="3437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4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https://www.youtube.com/watch?v=RYcMkhX7b-U</a:t>
              </a:r>
              <a:endParaRPr lang="zh-CN" altLang="zh-CN" sz="14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下箭头 66"/>
          <p:cNvSpPr/>
          <p:nvPr/>
        </p:nvSpPr>
        <p:spPr>
          <a:xfrm rot="16200000">
            <a:off x="2527930" y="430322"/>
            <a:ext cx="431948" cy="509274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53" rIns="68504" bIns="34253"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179512" y="327112"/>
            <a:ext cx="2160240" cy="646248"/>
          </a:xfrm>
          <a:prstGeom prst="rect">
            <a:avLst/>
          </a:prstGeom>
          <a:noFill/>
        </p:spPr>
        <p:txBody>
          <a:bodyPr wrap="square" lIns="91361" tIns="45679" rIns="91361" bIns="45679">
            <a:spAutoFit/>
          </a:bodyPr>
          <a:lstStyle/>
          <a:p>
            <a:pPr algn="r">
              <a:defRPr/>
            </a:pPr>
            <a:r>
              <a:rPr lang="pl-PL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LINKI DO UTWORÓW </a:t>
            </a:r>
            <a:endParaRPr lang="zh-CN" altLang="en-US" b="1" dirty="0">
              <a:latin typeface="Cambria" panose="02040503050406030204" pitchFamily="18" charset="0"/>
              <a:ea typeface="微软雅黑" pitchFamily="34" charset="-122"/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AB3C1141-B680-90E6-D3B8-09A3C2C4CAD5}"/>
              </a:ext>
            </a:extLst>
          </p:cNvPr>
          <p:cNvSpPr/>
          <p:nvPr/>
        </p:nvSpPr>
        <p:spPr>
          <a:xfrm>
            <a:off x="3806440" y="4151397"/>
            <a:ext cx="4849509" cy="5037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Taniec rosyjski „</a:t>
            </a:r>
            <a:r>
              <a:rPr lang="pl-PL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Troika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44529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3.88889E-6 -4.69136E-6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5 L 2.77778E-6 1.23457E-7 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2 0.04105 L -1.66667E-6 -4.07407E-6 " pathEditMode="relative" rAng="0" ptsTypes="AA">
                                      <p:cBhvr>
                                        <p:cTn id="38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0"/>
                            </p:stCondLst>
                            <p:childTnLst>
                              <p:par>
                                <p:cTn id="5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9" grpId="0" animBg="1"/>
      <p:bldP spid="29" grpId="1" animBg="1"/>
      <p:bldP spid="36" grpId="0" animBg="1"/>
      <p:bldP spid="36" grpId="1" animBg="1"/>
      <p:bldP spid="67" grpId="0" animBg="1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F0C9798-F446-8896-BE37-B32D4965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"/>
            <a:ext cx="9144000" cy="51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1738"/>
      </p:ext>
    </p:extLst>
  </p:cSld>
  <p:clrMapOvr>
    <a:masterClrMapping/>
  </p:clrMapOvr>
  <p:transition spd="slow" advClick="0" advTm="7000"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56694F9-F11E-7820-B1B9-3B0D77162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79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21809"/>
      </p:ext>
    </p:extLst>
  </p:cSld>
  <p:clrMapOvr>
    <a:masterClrMapping/>
  </p:clrMapOvr>
  <p:transition spd="slow" advClick="0" advTm="7000"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55F61F1-872F-2F5D-5508-8833FEFED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" y="0"/>
            <a:ext cx="9144000" cy="794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1855"/>
      </p:ext>
    </p:extLst>
  </p:cSld>
  <p:clrMapOvr>
    <a:masterClrMapping/>
  </p:clrMapOvr>
  <p:transition spd="slow" advClick="0" advTm="7000"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E864B8C-86B3-9AB9-62FF-F4A5BF2B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9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3686"/>
      </p:ext>
    </p:extLst>
  </p:cSld>
  <p:clrMapOvr>
    <a:masterClrMapping/>
  </p:clrMapOvr>
  <p:transition spd="slow" advClick="0" advTm="7000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简约淡雅心形小草PPT背景\幻灯片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659" y="843559"/>
            <a:ext cx="7644341" cy="42999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2858" y="1211090"/>
            <a:ext cx="3672408" cy="2285243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W Afryce w szkole ,na lekcji,</a:t>
            </a:r>
          </a:p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Śmiała się dzieci gromada,</a:t>
            </a:r>
          </a:p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Gdy im mówił malutki Gwinejczyk,</a:t>
            </a:r>
          </a:p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że gdzieś na świecie śnieg pada.</a:t>
            </a:r>
          </a:p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A jego rówieśnik, Eskimos,</a:t>
            </a:r>
          </a:p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też w szkole, w chłodnej Grenlandii,</a:t>
            </a:r>
          </a:p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nie uwierzył , że są na świecie</a:t>
            </a:r>
          </a:p>
          <a:p>
            <a:r>
              <a:rPr lang="pl-PL" dirty="0">
                <a:latin typeface="Cambria" panose="02040503050406030204" pitchFamily="18" charset="0"/>
                <a:ea typeface="Cambria" panose="02040503050406030204" pitchFamily="18" charset="0"/>
              </a:rPr>
              <a:t>gorące pustynie i palmy.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10390" y="1001750"/>
            <a:ext cx="7950042" cy="3370200"/>
          </a:xfrm>
          <a:prstGeom prst="roundRect">
            <a:avLst>
              <a:gd name="adj" fmla="val 438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499659" y="652128"/>
            <a:ext cx="5400600" cy="749923"/>
            <a:chOff x="947324" y="607654"/>
            <a:chExt cx="2400540" cy="749923"/>
          </a:xfrm>
        </p:grpSpPr>
        <p:sp>
          <p:nvSpPr>
            <p:cNvPr id="12" name="圆角矩形 11"/>
            <p:cNvSpPr/>
            <p:nvPr/>
          </p:nvSpPr>
          <p:spPr>
            <a:xfrm>
              <a:off x="947324" y="607654"/>
              <a:ext cx="2400540" cy="55719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36252" y="711329"/>
              <a:ext cx="2088232" cy="646248"/>
            </a:xfrm>
            <a:prstGeom prst="rect">
              <a:avLst/>
            </a:prstGeom>
            <a:noFill/>
          </p:spPr>
          <p:txBody>
            <a:bodyPr wrap="square" lIns="91361" tIns="45679" rIns="91361" bIns="45679">
              <a:spAutoFit/>
            </a:bodyPr>
            <a:lstStyle/>
            <a:p>
              <a:pPr>
                <a:defRPr/>
              </a:pPr>
              <a:r>
                <a:rPr lang="pl-PL" sz="1800" b="1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Wiersz „Dzieci świata” Wincentego Fabera </a:t>
              </a:r>
              <a:endParaRPr lang="zh-CN" altLang="en-US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" name="Obraz 1">
            <a:extLst>
              <a:ext uri="{FF2B5EF4-FFF2-40B4-BE49-F238E27FC236}">
                <a16:creationId xmlns:a16="http://schemas.microsoft.com/office/drawing/2014/main" id="{A2A68C2F-BD8F-6854-9EDB-4DB06537B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411" y="1792075"/>
            <a:ext cx="4090771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4151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2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0E7CE1E-F4A2-817B-FCB0-9A4728699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97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39912"/>
      </p:ext>
    </p:extLst>
  </p:cSld>
  <p:clrMapOvr>
    <a:masterClrMapping/>
  </p:clrMapOvr>
  <p:transition spd="slow" advClick="0" advTm="7000"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6228184" y="771550"/>
            <a:ext cx="2864637" cy="2310220"/>
            <a:chOff x="5901200" y="187969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" dirty="0"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6014976" y="2774824"/>
              <a:ext cx="1373370" cy="1623074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Zabawa „Pata, pata” </a:t>
              </a:r>
              <a:b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</a:b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z bum </a:t>
              </a:r>
              <a:r>
                <a:rPr lang="pl-PL" sz="1600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bum</a:t>
              </a: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 rurkami:</a:t>
              </a:r>
            </a:p>
            <a:p>
              <a:pPr algn="ctr">
                <a:defRPr/>
              </a:pP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https://www.youtube.com/watch?v=DU6MKFHGEg4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3608896" y="640176"/>
            <a:ext cx="2547280" cy="2435630"/>
            <a:chOff x="7680401" y="187318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680401" y="187318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697676" y="2843871"/>
              <a:ext cx="1467849" cy="1539502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altLang="zh-CN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Tradycyjny taniec Zulu:</a:t>
              </a:r>
            </a:p>
            <a:p>
              <a:pPr algn="ctr">
                <a:defRPr/>
              </a:pPr>
              <a:r>
                <a:rPr lang="pl-PL" sz="16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https://www.youtube.com/watch?v=x-J4jBgjIOo</a:t>
              </a:r>
              <a:endPara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10@|17FFC:16777215|FBC:16777215|LFC:16777215|LBC:16777215"/>
          <p:cNvSpPr txBox="1"/>
          <p:nvPr/>
        </p:nvSpPr>
        <p:spPr bwMode="auto">
          <a:xfrm>
            <a:off x="3923928" y="3992107"/>
            <a:ext cx="2899245" cy="5112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251518" y="695680"/>
            <a:ext cx="3888433" cy="3695583"/>
            <a:chOff x="6202629" y="926281"/>
            <a:chExt cx="5184354" cy="4929720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209597" y="1404095"/>
              <a:ext cx="4505342" cy="44519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Afryka jest zamieszkana przez ludzi o różnym kolorze skóry. Mieszkańcami znacznej większości tego kontynentu jest ludność rasy czarnej. Jest tam bardzo ciepło. W samym sercu afrykańskiej dżungli mieszkają najmniejsi ludzie świata - Pigmeje. Jako osoby dorosłe mają oni około 130 - 150 cm wzrostu.</a:t>
              </a:r>
              <a:endPara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202629" y="926281"/>
              <a:ext cx="5184354" cy="492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Informacja dla dzieci: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3D2BA79-F4B7-CC37-8700-0141DFE639F2}"/>
              </a:ext>
            </a:extLst>
          </p:cNvPr>
          <p:cNvSpPr/>
          <p:nvPr/>
        </p:nvSpPr>
        <p:spPr>
          <a:xfrm>
            <a:off x="251520" y="123478"/>
            <a:ext cx="3240360" cy="360040"/>
          </a:xfrm>
          <a:prstGeom prst="roundRect">
            <a:avLst/>
          </a:prstGeom>
          <a:solidFill>
            <a:srgbClr val="FF51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Afryka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6407240-C78E-586B-67B8-90E1F8CFE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883" y="2792271"/>
            <a:ext cx="852472" cy="23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8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2" y="999564"/>
            <a:ext cx="7380311" cy="4153187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FD8E5D4-14F2-C603-504E-5D05C2F1B322}"/>
              </a:ext>
            </a:extLst>
          </p:cNvPr>
          <p:cNvSpPr txBox="1"/>
          <p:nvPr/>
        </p:nvSpPr>
        <p:spPr>
          <a:xfrm>
            <a:off x="4172264" y="432703"/>
            <a:ext cx="377354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Wiersz </a:t>
            </a: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Murzynek Bambo w Afryce mieszka,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Czarną ma skórę ten nasz koleżka.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Uczy się pilnie przez całe ranki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 swej murzyńskiej pierwszej czytanki.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gdy do domu ze szkoły wraca,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Psoci, figluje – to jego praca.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Aż mama krzyczy: „Bambo łobuzie!”,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Bambo czarną nadyma buzię.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Mama powiada: „Napij się mleka”,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on na drzewo mamie ucieka.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Mama powiada: „Chodź do kąpieli”,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on się boi, że się wybieli.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Lecz mama kocha swojego synka,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 dobry chłopiec z tego Murzynka.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Szkoda, że Bambo czarny wesoły,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chodzi razem z nami do szkoły. 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907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9DC008C-C04D-106E-805D-EC578E363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" y="0"/>
            <a:ext cx="91431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7881"/>
      </p:ext>
    </p:extLst>
  </p:cSld>
  <p:clrMapOvr>
    <a:masterClrMapping/>
  </p:clrMapOvr>
  <p:transition spd="slow" advClick="0" advTm="7000"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C6B37F8-CE80-0D83-573A-320D74CA7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4"/>
            <a:ext cx="9144000" cy="5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6826"/>
      </p:ext>
    </p:extLst>
  </p:cSld>
  <p:clrMapOvr>
    <a:masterClrMapping/>
  </p:clrMapOvr>
  <p:transition spd="slow" advClick="0" advTm="7000">
    <p:cover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997D2FE-779F-5479-B83F-556AEB897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" y="0"/>
            <a:ext cx="91207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35251"/>
      </p:ext>
    </p:extLst>
  </p:cSld>
  <p:clrMapOvr>
    <a:masterClrMapping/>
  </p:clrMapOvr>
  <p:transition spd="slow" advClick="0" advTm="7000">
    <p:cover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6210641" y="600221"/>
            <a:ext cx="2864637" cy="2310220"/>
            <a:chOff x="5901200" y="187969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" dirty="0"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6027308" y="2897317"/>
              <a:ext cx="1373370" cy="1252086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Taniec grecki „Zorba”: https://www.youtube.com/watch?v=lUEGd0eS6cA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545780" y="2650834"/>
            <a:ext cx="2762523" cy="2435630"/>
            <a:chOff x="7680401" y="187318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680401" y="187318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697676" y="2843871"/>
              <a:ext cx="1467849" cy="1539502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altLang="zh-CN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Tradycyjny francuski:</a:t>
              </a:r>
            </a:p>
            <a:p>
              <a:pPr algn="ctr">
                <a:defRPr/>
              </a:pPr>
              <a:r>
                <a:rPr lang="pl-PL" sz="16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https://www.youtube.com/watch?v=uKBtgShPTEc</a:t>
              </a:r>
              <a:endPara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251518" y="695680"/>
            <a:ext cx="4535593" cy="4071327"/>
            <a:chOff x="6202629" y="926281"/>
            <a:chExt cx="5184354" cy="5430945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209597" y="1404095"/>
              <a:ext cx="4931506" cy="4953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4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Europa jest drugim co do wielkości najmniejszym kontynentem na świecie (mniejsza jest tylko Australia). Składa się z 50 krajów. Najmniejszym państwe</a:t>
              </a:r>
              <a:r>
                <a:rPr lang="pl-PL" sz="1400" kern="1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 jest Watykan (również najmniejsze państwo świata).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W Europie mówi się w ponad 250 różnych językach.</a:t>
              </a:r>
              <a:endParaRPr lang="pl-PL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Najczęściej odwiedzanym celem turystycznym Europy są miasta takie jak Paryż, Barcelona, Londyn, Rzym i Berlin</a:t>
              </a:r>
              <a:r>
                <a:rPr lang="pl-PL" sz="1400" b="0" i="0" kern="1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pl-PL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Największym aktywnym wulkanem Europy jest góra Etna, położona w Sycylii, a także Wezuwiusz – wulkan który zniszczył Pompeje w 79r.</a:t>
              </a:r>
              <a:r>
                <a:rPr lang="pl-PL" sz="1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naszej ery.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Czechy mają najwięcej zamków w Europie. W kraju tym znajdują się 932 zamki.</a:t>
              </a:r>
              <a:endParaRPr lang="pl-PL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202629" y="926281"/>
              <a:ext cx="5184354" cy="492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Informacja dla dzieci: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3D2BA79-F4B7-CC37-8700-0141DFE639F2}"/>
              </a:ext>
            </a:extLst>
          </p:cNvPr>
          <p:cNvSpPr/>
          <p:nvPr/>
        </p:nvSpPr>
        <p:spPr>
          <a:xfrm>
            <a:off x="251520" y="123478"/>
            <a:ext cx="3240360" cy="360040"/>
          </a:xfrm>
          <a:prstGeom prst="roundRect">
            <a:avLst/>
          </a:prstGeom>
          <a:solidFill>
            <a:srgbClr val="FF51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Europa</a:t>
            </a:r>
          </a:p>
        </p:txBody>
      </p:sp>
    </p:spTree>
    <p:extLst>
      <p:ext uri="{BB962C8B-B14F-4D97-AF65-F5344CB8AC3E}">
        <p14:creationId xmlns:p14="http://schemas.microsoft.com/office/powerpoint/2010/main" val="38899136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2" y="999564"/>
            <a:ext cx="7380311" cy="4153187"/>
          </a:xfrm>
          <a:prstGeom prst="rect">
            <a:avLst/>
          </a:prstGeom>
          <a:noFill/>
        </p:spPr>
      </p:pic>
      <p:sp>
        <p:nvSpPr>
          <p:cNvPr id="25" name="圆角矩形 24"/>
          <p:cNvSpPr/>
          <p:nvPr/>
        </p:nvSpPr>
        <p:spPr>
          <a:xfrm>
            <a:off x="3198238" y="433073"/>
            <a:ext cx="491917" cy="5037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39670" y="433075"/>
            <a:ext cx="4836785" cy="503772"/>
            <a:chOff x="6339097" y="1573726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30030" y="1614014"/>
              <a:ext cx="3571767" cy="343792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4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https://www.youtube.com/watch?v=MKROoYwBr6c</a:t>
              </a:r>
              <a:endParaRPr lang="zh-CN" altLang="zh-CN" sz="14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3186857" y="1899880"/>
            <a:ext cx="491917" cy="50377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842786" y="1079024"/>
            <a:ext cx="4836784" cy="503773"/>
            <a:chOff x="6298273" y="2404894"/>
            <a:chExt cx="3744416" cy="511504"/>
          </a:xfrm>
        </p:grpSpPr>
        <p:sp>
          <p:nvSpPr>
            <p:cNvPr id="31" name="圆角矩形 30"/>
            <p:cNvSpPr/>
            <p:nvPr/>
          </p:nvSpPr>
          <p:spPr>
            <a:xfrm>
              <a:off x="6298273" y="2404894"/>
              <a:ext cx="3744416" cy="51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893964" y="2450466"/>
              <a:ext cx="2653076" cy="375041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Taniec irlandzki „</a:t>
              </a:r>
              <a:r>
                <a:rPr lang="pl-PL" sz="160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Circassian</a:t>
              </a:r>
              <a:r>
                <a:rPr lang="pl-PL" sz="160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pl-PL" sz="1600" i="0" dirty="0" err="1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Circle</a:t>
              </a:r>
              <a:r>
                <a:rPr lang="pl-PL" sz="1600" i="0" dirty="0">
                  <a:solidFill>
                    <a:schemeClr val="bg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”</a:t>
              </a: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3192122" y="3472814"/>
            <a:ext cx="491917" cy="50377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9166" y="1899881"/>
            <a:ext cx="4836784" cy="503773"/>
            <a:chOff x="6339097" y="3296031"/>
            <a:chExt cx="3744416" cy="511504"/>
          </a:xfrm>
          <a:solidFill>
            <a:srgbClr val="00B0F0"/>
          </a:solidFill>
        </p:grpSpPr>
        <p:sp>
          <p:nvSpPr>
            <p:cNvPr id="38" name="圆角矩形 37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5919" y="3378510"/>
              <a:ext cx="3707742" cy="3437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4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https://www.youtube.com/watch?v=KtPpwbB29Ic</a:t>
              </a:r>
              <a:endParaRPr lang="zh-CN" altLang="zh-CN" sz="14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19166" y="2542348"/>
            <a:ext cx="4836784" cy="503772"/>
            <a:chOff x="6323223" y="3608245"/>
            <a:chExt cx="3744416" cy="511504"/>
          </a:xfrm>
          <a:solidFill>
            <a:srgbClr val="00B0F0"/>
          </a:solidFill>
        </p:grpSpPr>
        <p:sp>
          <p:nvSpPr>
            <p:cNvPr id="46" name="圆角矩形 45"/>
            <p:cNvSpPr/>
            <p:nvPr/>
          </p:nvSpPr>
          <p:spPr>
            <a:xfrm>
              <a:off x="6323223" y="3608245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406037" y="3681699"/>
              <a:ext cx="3651751" cy="37504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Taniec „</a:t>
              </a:r>
              <a:r>
                <a:rPr lang="pl-PL" altLang="zh-CN" sz="1600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Doudlebska</a:t>
              </a: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Polka” </a:t>
              </a:r>
              <a:endParaRPr lang="pl-PL" sz="1600" b="1" i="0" dirty="0">
                <a:solidFill>
                  <a:srgbClr val="0F0F0F"/>
                </a:solidFill>
                <a:effectLst/>
                <a:latin typeface="YouTube San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06440" y="3472815"/>
            <a:ext cx="4836784" cy="503773"/>
            <a:chOff x="6313371" y="4721584"/>
            <a:chExt cx="3744416" cy="511504"/>
          </a:xfrm>
          <a:solidFill>
            <a:srgbClr val="FFC000"/>
          </a:solidFill>
        </p:grpSpPr>
        <p:sp>
          <p:nvSpPr>
            <p:cNvPr id="65" name="圆角矩形 64"/>
            <p:cNvSpPr/>
            <p:nvPr/>
          </p:nvSpPr>
          <p:spPr>
            <a:xfrm>
              <a:off x="6313371" y="4721584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430028" y="4816179"/>
              <a:ext cx="3571768" cy="3437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4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https://www.youtube.com/watch?v=5qNWoyRmdqU</a:t>
              </a:r>
              <a:endParaRPr lang="zh-CN" altLang="zh-CN" sz="14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下箭头 66"/>
          <p:cNvSpPr/>
          <p:nvPr/>
        </p:nvSpPr>
        <p:spPr>
          <a:xfrm rot="16200000">
            <a:off x="2527930" y="430322"/>
            <a:ext cx="431948" cy="509274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53" rIns="68504" bIns="34253"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179512" y="327112"/>
            <a:ext cx="2160240" cy="646248"/>
          </a:xfrm>
          <a:prstGeom prst="rect">
            <a:avLst/>
          </a:prstGeom>
          <a:noFill/>
        </p:spPr>
        <p:txBody>
          <a:bodyPr wrap="square" lIns="91361" tIns="45679" rIns="91361" bIns="45679">
            <a:spAutoFit/>
          </a:bodyPr>
          <a:lstStyle/>
          <a:p>
            <a:pPr algn="r">
              <a:defRPr/>
            </a:pPr>
            <a:r>
              <a:rPr lang="pl-PL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LINKI DO UTWORÓW </a:t>
            </a:r>
            <a:endParaRPr lang="zh-CN" altLang="en-US" b="1" dirty="0">
              <a:latin typeface="Cambria" panose="02040503050406030204" pitchFamily="18" charset="0"/>
              <a:ea typeface="微软雅黑" pitchFamily="34" charset="-122"/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AB3C1141-B680-90E6-D3B8-09A3C2C4CAD5}"/>
              </a:ext>
            </a:extLst>
          </p:cNvPr>
          <p:cNvSpPr/>
          <p:nvPr/>
        </p:nvSpPr>
        <p:spPr>
          <a:xfrm>
            <a:off x="3806440" y="4151397"/>
            <a:ext cx="4849509" cy="5037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Taniec rumuński „</a:t>
            </a:r>
            <a:r>
              <a:rPr lang="pl-PL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Promoroaca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pl-PL" sz="1600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</p:spTree>
    <p:extLst>
      <p:ext uri="{BB962C8B-B14F-4D97-AF65-F5344CB8AC3E}">
        <p14:creationId xmlns:p14="http://schemas.microsoft.com/office/powerpoint/2010/main" val="364189709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3.88889E-6 -4.69136E-6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5 L 2.77778E-6 1.23457E-7 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2 0.04105 L -1.66667E-6 -4.07407E-6 " pathEditMode="relative" rAng="0" ptsTypes="AA">
                                      <p:cBhvr>
                                        <p:cTn id="38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0"/>
                            </p:stCondLst>
                            <p:childTnLst>
                              <p:par>
                                <p:cTn id="5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9" grpId="0" animBg="1"/>
      <p:bldP spid="29" grpId="1" animBg="1"/>
      <p:bldP spid="36" grpId="0" animBg="1"/>
      <p:bldP spid="36" grpId="1" animBg="1"/>
      <p:bldP spid="67" grpId="0" animBg="1"/>
      <p:bldP spid="6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EECA76E-8D4E-A32A-5583-A6E2FD31E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" y="0"/>
            <a:ext cx="91340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2720"/>
      </p:ext>
    </p:extLst>
  </p:cSld>
  <p:clrMapOvr>
    <a:masterClrMapping/>
  </p:clrMapOvr>
  <p:transition spd="slow" advClick="0" advTm="7000">
    <p:cover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772C70F-D900-1148-C2C7-466894AC1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" y="0"/>
            <a:ext cx="9114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89244"/>
      </p:ext>
    </p:extLst>
  </p:cSld>
  <p:clrMapOvr>
    <a:masterClrMapping/>
  </p:clrMapOvr>
  <p:transition spd="slow" advClick="0" advTm="7000"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2" y="999564"/>
            <a:ext cx="7380311" cy="4153187"/>
          </a:xfrm>
          <a:prstGeom prst="rect">
            <a:avLst/>
          </a:prstGeom>
          <a:noFill/>
        </p:spPr>
      </p:pic>
      <p:sp>
        <p:nvSpPr>
          <p:cNvPr id="25" name="圆角矩形 24"/>
          <p:cNvSpPr/>
          <p:nvPr/>
        </p:nvSpPr>
        <p:spPr>
          <a:xfrm>
            <a:off x="3198238" y="433073"/>
            <a:ext cx="491917" cy="5037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39670" y="433074"/>
            <a:ext cx="4836785" cy="503772"/>
            <a:chOff x="6339097" y="1573726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30030" y="1614014"/>
              <a:ext cx="3571767" cy="375041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pl-PL" sz="1600" dirty="0">
                  <a:solidFill>
                    <a:schemeClr val="bg1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https://www.youtube.com/watch?v=zl_dYe03Yx0 </a:t>
              </a:r>
              <a:endParaRPr lang="zh-CN" altLang="zh-CN" sz="16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3186857" y="1899880"/>
            <a:ext cx="491917" cy="50377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837434" y="1077315"/>
            <a:ext cx="4836784" cy="503773"/>
            <a:chOff x="6298273" y="2404894"/>
            <a:chExt cx="3744416" cy="511504"/>
          </a:xfrm>
        </p:grpSpPr>
        <p:sp>
          <p:nvSpPr>
            <p:cNvPr id="31" name="圆角矩形 30"/>
            <p:cNvSpPr/>
            <p:nvPr/>
          </p:nvSpPr>
          <p:spPr>
            <a:xfrm>
              <a:off x="6298273" y="2404894"/>
              <a:ext cx="3744416" cy="51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893964" y="2450466"/>
              <a:ext cx="2653076" cy="375040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Film „My dzieci świata”</a:t>
              </a:r>
              <a:endParaRPr lang="zh-CN" altLang="zh-CN" sz="16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3192122" y="3472814"/>
            <a:ext cx="491917" cy="50377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9166" y="1899881"/>
            <a:ext cx="4836784" cy="503773"/>
            <a:chOff x="6339097" y="3296031"/>
            <a:chExt cx="3744416" cy="511504"/>
          </a:xfrm>
          <a:solidFill>
            <a:srgbClr val="00B0F0"/>
          </a:solidFill>
        </p:grpSpPr>
        <p:sp>
          <p:nvSpPr>
            <p:cNvPr id="38" name="圆角矩形 37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5919" y="3378510"/>
              <a:ext cx="3707742" cy="3437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pl-PL" altLang="zh-CN" sz="14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https://www.youtube.com/watch?v=s0NCq8-lP20&amp;t=461s</a:t>
              </a:r>
              <a:endParaRPr lang="zh-CN" altLang="zh-CN" sz="14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19166" y="2542348"/>
            <a:ext cx="4836784" cy="503772"/>
            <a:chOff x="6323223" y="3608245"/>
            <a:chExt cx="3744416" cy="511504"/>
          </a:xfrm>
          <a:solidFill>
            <a:srgbClr val="00B0F0"/>
          </a:solidFill>
        </p:grpSpPr>
        <p:sp>
          <p:nvSpPr>
            <p:cNvPr id="46" name="圆角矩形 45"/>
            <p:cNvSpPr/>
            <p:nvPr/>
          </p:nvSpPr>
          <p:spPr>
            <a:xfrm>
              <a:off x="6323223" y="3608245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350045" y="3671582"/>
              <a:ext cx="3651751" cy="37504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Film edukacyjny „Dzieci z różnych stron świata”</a:t>
              </a:r>
              <a:endParaRPr lang="zh-CN" altLang="zh-CN" sz="16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06440" y="3472815"/>
            <a:ext cx="4836784" cy="503773"/>
            <a:chOff x="6313371" y="4721584"/>
            <a:chExt cx="3744416" cy="511504"/>
          </a:xfrm>
          <a:solidFill>
            <a:srgbClr val="FFC000"/>
          </a:solidFill>
        </p:grpSpPr>
        <p:sp>
          <p:nvSpPr>
            <p:cNvPr id="65" name="圆角矩形 64"/>
            <p:cNvSpPr/>
            <p:nvPr/>
          </p:nvSpPr>
          <p:spPr>
            <a:xfrm>
              <a:off x="6313371" y="4721584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430028" y="4816179"/>
              <a:ext cx="3571768" cy="375040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>
                <a:defRPr/>
              </a:pP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https://www.youtube.com/watch?v=sf9Kf-kSn58</a:t>
              </a:r>
              <a:endParaRPr lang="zh-CN" altLang="zh-CN" sz="16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下箭头 66"/>
          <p:cNvSpPr/>
          <p:nvPr/>
        </p:nvSpPr>
        <p:spPr>
          <a:xfrm rot="16200000">
            <a:off x="2527930" y="430322"/>
            <a:ext cx="431948" cy="509274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53" rIns="68504" bIns="34253"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179512" y="327112"/>
            <a:ext cx="2160240" cy="646248"/>
          </a:xfrm>
          <a:prstGeom prst="rect">
            <a:avLst/>
          </a:prstGeom>
          <a:noFill/>
        </p:spPr>
        <p:txBody>
          <a:bodyPr wrap="square" lIns="91361" tIns="45679" rIns="91361" bIns="45679">
            <a:spAutoFit/>
          </a:bodyPr>
          <a:lstStyle/>
          <a:p>
            <a:pPr algn="r">
              <a:defRPr/>
            </a:pPr>
            <a:r>
              <a:rPr lang="pl-PL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LINKI DO MATERIAŁÓW </a:t>
            </a:r>
            <a:endParaRPr lang="zh-CN" altLang="en-US" b="1" dirty="0">
              <a:latin typeface="Cambria" panose="02040503050406030204" pitchFamily="18" charset="0"/>
              <a:ea typeface="微软雅黑" pitchFamily="34" charset="-122"/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AB3C1141-B680-90E6-D3B8-09A3C2C4CAD5}"/>
              </a:ext>
            </a:extLst>
          </p:cNvPr>
          <p:cNvSpPr/>
          <p:nvPr/>
        </p:nvSpPr>
        <p:spPr>
          <a:xfrm>
            <a:off x="3806440" y="4151397"/>
            <a:ext cx="4849509" cy="5037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„Państwa świata” – zagadki z filmem edukacyjnym</a:t>
            </a:r>
          </a:p>
        </p:txBody>
      </p:sp>
    </p:spTree>
    <p:extLst>
      <p:ext uri="{BB962C8B-B14F-4D97-AF65-F5344CB8AC3E}">
        <p14:creationId xmlns:p14="http://schemas.microsoft.com/office/powerpoint/2010/main" val="23024493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3.88889E-6 -4.69136E-6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5 L 2.77778E-6 1.23457E-7 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2 0.04105 L -1.66667E-6 -4.07407E-6 " pathEditMode="relative" rAng="0" ptsTypes="AA">
                                      <p:cBhvr>
                                        <p:cTn id="38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00"/>
                            </p:stCondLst>
                            <p:childTnLst>
                              <p:par>
                                <p:cTn id="5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9" grpId="0" animBg="1"/>
      <p:bldP spid="29" grpId="1" animBg="1"/>
      <p:bldP spid="36" grpId="0" animBg="1"/>
      <p:bldP spid="36" grpId="1" animBg="1"/>
      <p:bldP spid="67" grpId="0" animBg="1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497BAB6-002E-B454-2E9C-646046242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3"/>
            <a:ext cx="9144000" cy="51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6430"/>
      </p:ext>
    </p:extLst>
  </p:cSld>
  <p:clrMapOvr>
    <a:masterClrMapping/>
  </p:clrMapOvr>
  <p:transition spd="slow" advClick="0" advTm="7000">
    <p:cover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878A016-9CB9-C456-13D3-E01D9C084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38"/>
            <a:ext cx="9144000" cy="51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46163"/>
      </p:ext>
    </p:extLst>
  </p:cSld>
  <p:clrMapOvr>
    <a:masterClrMapping/>
  </p:clrMapOvr>
  <p:transition spd="slow" advClick="0" advTm="7000">
    <p:cover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B72DDCC-4BC3-728C-4896-B5D230756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8"/>
            <a:ext cx="9144000" cy="51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29220"/>
      </p:ext>
    </p:extLst>
  </p:cSld>
  <p:clrMapOvr>
    <a:masterClrMapping/>
  </p:clrMapOvr>
  <p:transition spd="slow" advClick="0" advTm="7000">
    <p:cover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94E778A-C866-D6AF-0B6B-A1CA30C89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3"/>
            <a:ext cx="9144000" cy="51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7672"/>
      </p:ext>
    </p:extLst>
  </p:cSld>
  <p:clrMapOvr>
    <a:masterClrMapping/>
  </p:clrMapOvr>
  <p:transition spd="slow" advClick="0" advTm="7000">
    <p:cover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6804246" y="771550"/>
            <a:ext cx="2288572" cy="2952328"/>
            <a:chOff x="6212229" y="1879696"/>
            <a:chExt cx="1235647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6212229" y="1879696"/>
              <a:ext cx="1235647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" dirty="0"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6268430" y="2754899"/>
              <a:ext cx="1123245" cy="1764593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Praca plastyczna „Wioska indiańska”:</a:t>
              </a:r>
              <a:b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</a:b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https://miastodzieci.pl/zabawy/indianska-wioska-z-rolek-po-papierze/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4163289" y="668711"/>
            <a:ext cx="2547280" cy="3731774"/>
            <a:chOff x="7680401" y="187318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680401" y="187318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692034" y="2667709"/>
              <a:ext cx="1485679" cy="1840331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altLang="zh-CN" sz="14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Wioski indiańskie:</a:t>
              </a:r>
            </a:p>
            <a:p>
              <a:pPr>
                <a:defRPr/>
              </a:pPr>
              <a:r>
                <a:rPr lang="pl-PL" sz="1400" dirty="0">
                  <a:latin typeface="Cambria" panose="02040503050406030204" pitchFamily="18" charset="0"/>
                  <a:ea typeface="Cambria" panose="02040503050406030204" pitchFamily="18" charset="0"/>
                </a:rPr>
                <a:t>1)</a:t>
              </a:r>
              <a:r>
                <a:rPr lang="pl-PL" sz="1400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Lubiatowska 213, </a:t>
              </a:r>
            </a:p>
            <a:p>
              <a:pPr>
                <a:defRPr/>
              </a:pPr>
              <a:r>
                <a:rPr lang="pl-PL" sz="1400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75-668 Koszalin</a:t>
              </a:r>
              <a:br>
                <a:rPr lang="pl-PL" sz="1400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pl-PL" sz="1400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Właściciel: Aleksandra i Konrad Konarzewscy, tel. </a:t>
              </a:r>
              <a:r>
                <a:rPr lang="pl-PL" sz="1400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94 34 16 373</a:t>
              </a:r>
              <a:r>
                <a:rPr lang="pl-PL" sz="1400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kom. </a:t>
              </a:r>
              <a:r>
                <a:rPr lang="pl-PL" sz="1400" b="0" i="0" dirty="0">
                  <a:effectLst/>
                  <a:latin typeface="Cambria" panose="02040503050406030204" pitchFamily="18" charset="0"/>
                  <a:ea typeface="Cambria" panose="02040503050406030204" pitchFamily="18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504 639 018</a:t>
              </a:r>
              <a:endParaRPr lang="pl-PL" sz="1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>
                <a:defRPr/>
              </a:pPr>
              <a:r>
                <a:rPr lang="pl-PL" altLang="zh-CN" sz="14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2) Wioska indiańska w Zieleniewie, https://dzikizachod.com.pl/</a:t>
              </a:r>
            </a:p>
            <a:p>
              <a:pPr algn="ctr">
                <a:defRPr/>
              </a:pPr>
              <a:endPara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246330" y="549799"/>
            <a:ext cx="3893623" cy="4484964"/>
            <a:chOff x="6195712" y="731683"/>
            <a:chExt cx="5191274" cy="5982713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195712" y="1112500"/>
              <a:ext cx="5083605" cy="56018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400" kern="1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W Ameryce Południowej znajduje się najdłuższa rzeka świata – Amazonka (6400km długości). </a:t>
              </a:r>
              <a:r>
                <a:rPr lang="pl-PL" sz="1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Podczas gdy południowoamerykańskie lasy deszczowe są jednymi z najbardziej wilgotnych miejsc na ziemi, pustynia </a:t>
              </a:r>
              <a:r>
                <a:rPr lang="pl-PL" sz="14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Atacama</a:t>
              </a:r>
              <a:r>
                <a:rPr lang="pl-PL" sz="1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w Chile uważana jest za najbardziej suche miejsce na ziemi (w niektórych miejscach deszcz nie padał już od ponad 400 lat!).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4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</a:t>
              </a:r>
              <a:r>
                <a:rPr lang="pl-PL" sz="1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asy deszczowe Amazonii charakteryzują się największą bioróżnorodnością na świecie, z setkami różnych gatunków zwierząt, około trzydzieści tysięcy gatunków roślin i 2,5 miliona różnych gatunków owadów.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4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La Paz jest uważana za najwyższą stolicę administracyjną na świecie, a na wysokości 3 640 m n. p. m.</a:t>
              </a:r>
              <a:endParaRPr lang="pl-PL" sz="1400" kern="1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202632" y="731683"/>
              <a:ext cx="5184354" cy="492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Informacja dla dzieci: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3D2BA79-F4B7-CC37-8700-0141DFE639F2}"/>
              </a:ext>
            </a:extLst>
          </p:cNvPr>
          <p:cNvSpPr/>
          <p:nvPr/>
        </p:nvSpPr>
        <p:spPr>
          <a:xfrm>
            <a:off x="251520" y="123478"/>
            <a:ext cx="3240360" cy="360040"/>
          </a:xfrm>
          <a:prstGeom prst="roundRect">
            <a:avLst/>
          </a:prstGeom>
          <a:solidFill>
            <a:srgbClr val="FF51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Ameryka Południowa</a:t>
            </a:r>
          </a:p>
        </p:txBody>
      </p:sp>
    </p:spTree>
    <p:extLst>
      <p:ext uri="{BB962C8B-B14F-4D97-AF65-F5344CB8AC3E}">
        <p14:creationId xmlns:p14="http://schemas.microsoft.com/office/powerpoint/2010/main" val="5478979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2" y="999564"/>
            <a:ext cx="7380311" cy="4153187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FD8E5D4-14F2-C603-504E-5D05C2F1B322}"/>
              </a:ext>
            </a:extLst>
          </p:cNvPr>
          <p:cNvSpPr txBox="1"/>
          <p:nvPr/>
        </p:nvSpPr>
        <p:spPr>
          <a:xfrm>
            <a:off x="3131840" y="432703"/>
            <a:ext cx="56886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 Ameryce Południowej znajduje się także najgłębsze jezioro na kontynencie, Jezioro Titicaca.</a:t>
            </a:r>
          </a:p>
          <a:p>
            <a:r>
              <a:rPr lang="pl-PL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Kontynent jest bogaty w zasoby naturalne, w tym w największe na świecie złoża srebra (w Peru), złota, i szmaragdów (w Kolumbii), oraz ogromne zasoby ropy naftowej (w Wenezueli i Brazylii).</a:t>
            </a:r>
            <a:endParaRPr lang="pl-PL" sz="16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pl-PL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Tango, jeden z najbardziej znanych tańców latynoamerykańskich, narodził się na przełomie XIX i XX wieku w dzielnicach robotniczych Buenos Aires w Argentynie.</a:t>
            </a:r>
          </a:p>
          <a:p>
            <a:r>
              <a:rPr lang="pl-PL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 kulturze południowoamerykańskiej istotną rolę odgrywa słynny karnawał w Rio de </a:t>
            </a:r>
            <a:r>
              <a:rPr lang="pl-PL" sz="1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Janeiro</a:t>
            </a:r>
            <a:r>
              <a:rPr lang="pl-PL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pl-PL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Kontynent ten był domem dla wielu starożytnych cywilizacji, w tym Imperium Inków, które zbudowało rozległą sieć dróg i imponujące miasto Machu Picchu, które przetrwało do dzisiaj i jest jednym z Nowych Siedmiu Cudów Świata.</a:t>
            </a:r>
          </a:p>
          <a:p>
            <a:r>
              <a:rPr lang="pl-PL" sz="1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Język keczua, który był językiem Imperium Inków, jest nadal używany przez kilka milionów osób w Andach, co świadczy o trwałości kultury rdzennych Amerykanów.</a:t>
            </a:r>
            <a:endParaRPr lang="pl-PL" sz="16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1923CC2-9F17-8776-1D54-0188ABC63528}"/>
              </a:ext>
            </a:extLst>
          </p:cNvPr>
          <p:cNvSpPr txBox="1"/>
          <p:nvPr/>
        </p:nvSpPr>
        <p:spPr>
          <a:xfrm>
            <a:off x="323528" y="353233"/>
            <a:ext cx="27363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Samba:</a:t>
            </a:r>
          </a:p>
          <a:p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https://www.youtube.com/watch?v=Ew-0KnMjlck</a:t>
            </a:r>
          </a:p>
        </p:txBody>
      </p:sp>
    </p:spTree>
    <p:extLst>
      <p:ext uri="{BB962C8B-B14F-4D97-AF65-F5344CB8AC3E}">
        <p14:creationId xmlns:p14="http://schemas.microsoft.com/office/powerpoint/2010/main" val="46635612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2" y="999564"/>
            <a:ext cx="7380311" cy="4153187"/>
          </a:xfrm>
          <a:prstGeom prst="rect">
            <a:avLst/>
          </a:prstGeom>
          <a:noFill/>
        </p:spPr>
      </p:pic>
      <p:sp>
        <p:nvSpPr>
          <p:cNvPr id="25" name="圆角矩形 24"/>
          <p:cNvSpPr/>
          <p:nvPr/>
        </p:nvSpPr>
        <p:spPr>
          <a:xfrm>
            <a:off x="3198238" y="433073"/>
            <a:ext cx="491917" cy="503773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839670" y="433075"/>
            <a:ext cx="4836785" cy="503772"/>
            <a:chOff x="6339097" y="1573726"/>
            <a:chExt cx="3744416" cy="511504"/>
          </a:xfrm>
        </p:grpSpPr>
        <p:sp>
          <p:nvSpPr>
            <p:cNvPr id="27" name="圆角矩形 26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6430030" y="1614014"/>
              <a:ext cx="3571767" cy="343792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4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https://www.youtube.com/watch?v=BaT-gtIF170</a:t>
              </a:r>
              <a:endParaRPr lang="zh-CN" altLang="zh-CN" sz="14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3186857" y="1899880"/>
            <a:ext cx="491917" cy="50377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842786" y="1079024"/>
            <a:ext cx="4836784" cy="503773"/>
            <a:chOff x="6298273" y="2404894"/>
            <a:chExt cx="3744416" cy="511504"/>
          </a:xfrm>
        </p:grpSpPr>
        <p:sp>
          <p:nvSpPr>
            <p:cNvPr id="31" name="圆角矩形 30"/>
            <p:cNvSpPr/>
            <p:nvPr/>
          </p:nvSpPr>
          <p:spPr>
            <a:xfrm>
              <a:off x="6298273" y="2404894"/>
              <a:ext cx="3744416" cy="51150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472580" y="2450466"/>
              <a:ext cx="3400462" cy="375041"/>
            </a:xfrm>
            <a:prstGeom prst="rect">
              <a:avLst/>
            </a:prstGeom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Tango w wykonaniu dzieci z przedszkola</a:t>
              </a:r>
              <a:endParaRPr lang="zh-CN" altLang="zh-CN" sz="16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圆角矩形 35"/>
          <p:cNvSpPr/>
          <p:nvPr/>
        </p:nvSpPr>
        <p:spPr>
          <a:xfrm>
            <a:off x="3192122" y="3472814"/>
            <a:ext cx="491917" cy="50377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altLang="zh-CN" sz="27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2700" dirty="0">
              <a:latin typeface="+mj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9166" y="1899881"/>
            <a:ext cx="4836784" cy="503773"/>
            <a:chOff x="6339097" y="3296031"/>
            <a:chExt cx="3744416" cy="511504"/>
          </a:xfrm>
          <a:solidFill>
            <a:srgbClr val="00B0F0"/>
          </a:solidFill>
        </p:grpSpPr>
        <p:sp>
          <p:nvSpPr>
            <p:cNvPr id="38" name="圆角矩形 37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65919" y="3378510"/>
              <a:ext cx="3707742" cy="3437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400" kern="1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https://www.youtube.com/watch?v=mq0ofzz9kvk</a:t>
              </a:r>
              <a:endParaRPr lang="zh-CN" altLang="zh-CN" sz="14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19166" y="2542348"/>
            <a:ext cx="4836784" cy="503772"/>
            <a:chOff x="6323223" y="3608245"/>
            <a:chExt cx="3744416" cy="511504"/>
          </a:xfrm>
          <a:solidFill>
            <a:srgbClr val="00B0F0"/>
          </a:solidFill>
        </p:grpSpPr>
        <p:sp>
          <p:nvSpPr>
            <p:cNvPr id="46" name="圆角矩形 45"/>
            <p:cNvSpPr/>
            <p:nvPr/>
          </p:nvSpPr>
          <p:spPr>
            <a:xfrm>
              <a:off x="6323223" y="3608245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406037" y="3681699"/>
              <a:ext cx="3651751" cy="37504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Zabawa muzyczna „</a:t>
              </a:r>
              <a:r>
                <a:rPr lang="pl-PL" altLang="zh-CN" sz="1600" kern="100" dirty="0" err="1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Carnevalito</a:t>
              </a:r>
              <a:r>
                <a:rPr lang="pl-PL" altLang="zh-CN" sz="16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”</a:t>
              </a:r>
              <a:endParaRPr lang="pl-PL" sz="1600" b="1" i="0" dirty="0">
                <a:solidFill>
                  <a:srgbClr val="0F0F0F"/>
                </a:solidFill>
                <a:effectLst/>
                <a:latin typeface="YouTube Sans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806440" y="3472815"/>
            <a:ext cx="4836784" cy="503773"/>
            <a:chOff x="6313371" y="4721584"/>
            <a:chExt cx="3744416" cy="511504"/>
          </a:xfrm>
          <a:solidFill>
            <a:srgbClr val="FFC000"/>
          </a:solidFill>
        </p:grpSpPr>
        <p:sp>
          <p:nvSpPr>
            <p:cNvPr id="65" name="圆角矩形 64"/>
            <p:cNvSpPr/>
            <p:nvPr/>
          </p:nvSpPr>
          <p:spPr>
            <a:xfrm>
              <a:off x="6313371" y="4721584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lstStyle/>
            <a:p>
              <a:pPr algn="ctr">
                <a:defRPr/>
              </a:pPr>
              <a:endParaRPr lang="zh-CN" altLang="en-US" sz="3600" dirty="0">
                <a:latin typeface="+mj-lt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6409546" y="4806147"/>
              <a:ext cx="3571768" cy="3437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/>
            <a:p>
              <a:pPr algn="ctr">
                <a:defRPr/>
              </a:pPr>
              <a:r>
                <a:rPr lang="pl-PL" altLang="zh-CN" sz="1400" kern="100" dirty="0">
                  <a:solidFill>
                    <a:schemeClr val="bg1"/>
                  </a:solidFill>
                  <a:latin typeface="Cambria" panose="020405030504060302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https://www.youtube.com/watch?v=55dUxPHEsg4</a:t>
              </a:r>
              <a:endParaRPr lang="zh-CN" altLang="zh-CN" sz="1400" kern="100" dirty="0">
                <a:solidFill>
                  <a:schemeClr val="bg1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67" name="下箭头 66"/>
          <p:cNvSpPr/>
          <p:nvPr/>
        </p:nvSpPr>
        <p:spPr>
          <a:xfrm rot="16200000">
            <a:off x="2527930" y="430322"/>
            <a:ext cx="431948" cy="509274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4" tIns="34253" rIns="68504" bIns="34253" rtlCol="0" anchor="ctr"/>
          <a:lstStyle/>
          <a:p>
            <a:pPr algn="ctr"/>
            <a:endParaRPr lang="zh-CN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179512" y="327112"/>
            <a:ext cx="2160240" cy="646248"/>
          </a:xfrm>
          <a:prstGeom prst="rect">
            <a:avLst/>
          </a:prstGeom>
          <a:noFill/>
        </p:spPr>
        <p:txBody>
          <a:bodyPr wrap="square" lIns="91361" tIns="45679" rIns="91361" bIns="45679">
            <a:spAutoFit/>
          </a:bodyPr>
          <a:lstStyle/>
          <a:p>
            <a:pPr algn="r">
              <a:defRPr/>
            </a:pPr>
            <a:r>
              <a:rPr lang="pl-PL" altLang="zh-CN" b="1" dirty="0">
                <a:latin typeface="Cambria" panose="02040503050406030204" pitchFamily="18" charset="0"/>
                <a:ea typeface="Cambria" panose="02040503050406030204" pitchFamily="18" charset="0"/>
              </a:rPr>
              <a:t>LINKI DO UTWORÓW </a:t>
            </a:r>
            <a:endParaRPr lang="zh-CN" altLang="en-US" b="1" dirty="0">
              <a:latin typeface="Cambria" panose="02040503050406030204" pitchFamily="18" charset="0"/>
              <a:ea typeface="微软雅黑" pitchFamily="34" charset="-122"/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AB3C1141-B680-90E6-D3B8-09A3C2C4CAD5}"/>
              </a:ext>
            </a:extLst>
          </p:cNvPr>
          <p:cNvSpPr/>
          <p:nvPr/>
        </p:nvSpPr>
        <p:spPr>
          <a:xfrm>
            <a:off x="3806440" y="4151397"/>
            <a:ext cx="4849509" cy="5037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Taniec „</a:t>
            </a:r>
            <a:r>
              <a:rPr lang="pl-PL" sz="1600" dirty="0" err="1">
                <a:latin typeface="Cambria" panose="02040503050406030204" pitchFamily="18" charset="0"/>
                <a:ea typeface="Cambria" panose="02040503050406030204" pitchFamily="18" charset="0"/>
              </a:rPr>
              <a:t>Carnevalito</a:t>
            </a:r>
            <a:r>
              <a:rPr lang="pl-PL" sz="16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448427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3 0.04136 L 3.88889E-6 -4.69136E-6 " pathEditMode="relative" rAng="0" ptsTypes="AA">
                                      <p:cBhvr>
                                        <p:cTn id="22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3 0.04105 L 2.77778E-6 1.23457E-7 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2 0.04105 L -1.66667E-6 -4.07407E-6 " pathEditMode="relative" rAng="0" ptsTypes="AA">
                                      <p:cBhvr>
                                        <p:cTn id="38" dur="7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0"/>
                            </p:stCondLst>
                            <p:childTnLst>
                              <p:par>
                                <p:cTn id="5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9" grpId="0" animBg="1"/>
      <p:bldP spid="29" grpId="1" animBg="1"/>
      <p:bldP spid="36" grpId="0" animBg="1"/>
      <p:bldP spid="36" grpId="1" animBg="1"/>
      <p:bldP spid="67" grpId="0" animBg="1"/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9391250-94DE-3481-B332-1560F4663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3"/>
            <a:ext cx="9144000" cy="512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31889"/>
      </p:ext>
    </p:extLst>
  </p:cSld>
  <p:clrMapOvr>
    <a:masterClrMapping/>
  </p:clrMapOvr>
  <p:transition spd="slow" advClick="0" advTm="7000">
    <p:cover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40073A5-E50D-2F8F-F6CB-D394EE83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68"/>
            <a:ext cx="9144000" cy="511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995623"/>
      </p:ext>
    </p:extLst>
  </p:cSld>
  <p:clrMapOvr>
    <a:masterClrMapping/>
  </p:clrMapOvr>
  <p:transition spd="slow" advClick="0" advTm="7000">
    <p:cover dir="l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4CE7E92-4704-D359-D1BA-4726519C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" y="0"/>
            <a:ext cx="91340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37963"/>
      </p:ext>
    </p:extLst>
  </p:cSld>
  <p:clrMapOvr>
    <a:masterClrMapping/>
  </p:clrMapOvr>
  <p:transition spd="slow" advClick="0" advTm="7000"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306315" y="603470"/>
            <a:ext cx="2274525" cy="2310220"/>
            <a:chOff x="5901200" y="187969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" dirty="0"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39" y="3068139"/>
              <a:ext cx="1416598" cy="973844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Zabawa indiańska „</a:t>
              </a:r>
              <a:r>
                <a:rPr lang="pl-PL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Szeke</a:t>
              </a:r>
              <a:r>
                <a:rPr lang="pl-PL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, </a:t>
              </a:r>
              <a:r>
                <a:rPr lang="pl-PL" dirty="0" err="1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szeke</a:t>
              </a:r>
              <a:r>
                <a:rPr lang="pl-PL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”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868144" y="640177"/>
            <a:ext cx="3019112" cy="2435630"/>
            <a:chOff x="7563875" y="187969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563875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599426" y="2954487"/>
              <a:ext cx="1475574" cy="1319573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altLang="zh-CN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Taniec indiański:</a:t>
              </a:r>
            </a:p>
            <a:p>
              <a:pPr algn="ctr">
                <a:defRPr/>
              </a:pPr>
              <a:r>
                <a:rPr lang="pl-PL" sz="18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https://www.youtube.com/watch?v=3LIoEl-rzlI</a:t>
              </a:r>
              <a:endPara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10@|17FFC:16777215|FBC:16777215|LFC:16777215|LBC:16777215"/>
          <p:cNvSpPr txBox="1"/>
          <p:nvPr/>
        </p:nvSpPr>
        <p:spPr bwMode="auto">
          <a:xfrm>
            <a:off x="3923928" y="3992107"/>
            <a:ext cx="2899245" cy="5112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251518" y="695680"/>
            <a:ext cx="3888433" cy="4270228"/>
            <a:chOff x="6202629" y="926281"/>
            <a:chExt cx="5184354" cy="5696270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209597" y="1404095"/>
              <a:ext cx="4027315" cy="521845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Indianie byli pierwszymi mieszkańcami Ameryki. Żyli oni w plemionach, na czele których stali wodzowie. Indianie najczęściej mieli czarne długie włosy, śniadą cerę, nosili głównie ubrania uszyte ze skóry, a mężczyźni zakładali pióropusze. Obecnie Indianie żyją w rezerwatach i chociaż ich życie nie przypomina dawnych czasów, to jednak niektóre zwyczaje zachowali do dziś.</a:t>
              </a:r>
              <a:endPara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202629" y="926281"/>
              <a:ext cx="5184354" cy="492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Informacja dla dzieci: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3D2BA79-F4B7-CC37-8700-0141DFE639F2}"/>
              </a:ext>
            </a:extLst>
          </p:cNvPr>
          <p:cNvSpPr/>
          <p:nvPr/>
        </p:nvSpPr>
        <p:spPr>
          <a:xfrm>
            <a:off x="251520" y="123478"/>
            <a:ext cx="3240360" cy="360040"/>
          </a:xfrm>
          <a:prstGeom prst="roundRect">
            <a:avLst/>
          </a:prstGeom>
          <a:solidFill>
            <a:srgbClr val="FF51B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Ameryka Północna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C41A0C1-60E1-42A7-C834-0C3AB065D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892" y="2930205"/>
            <a:ext cx="2133600" cy="2133600"/>
          </a:xfrm>
          <a:prstGeom prst="rect">
            <a:avLst/>
          </a:prstGeo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1"/>
            <a:ext cx="9140827" cy="514389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44226" y="1419622"/>
            <a:ext cx="3328457" cy="500127"/>
          </a:xfrm>
          <a:prstGeom prst="rect">
            <a:avLst/>
          </a:prstGeom>
          <a:noFill/>
        </p:spPr>
        <p:txBody>
          <a:bodyPr wrap="none" lIns="68571" tIns="34285" rIns="68571" bIns="34285" rtlCol="0">
            <a:spAutoFit/>
          </a:bodyPr>
          <a:lstStyle/>
          <a:p>
            <a:pPr algn="r"/>
            <a:r>
              <a:rPr lang="pl-PL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Dziękuję za uwagę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838" y="3551143"/>
            <a:ext cx="2889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altLang="zh-CN" sz="1600" b="1" dirty="0">
                <a:solidFill>
                  <a:srgbClr val="C00000"/>
                </a:solidFill>
              </a:rPr>
              <a:t>renata.pietras@cen.edu.pl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0895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2" y="999564"/>
            <a:ext cx="7380311" cy="4153187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FD8E5D4-14F2-C603-504E-5D05C2F1B322}"/>
              </a:ext>
            </a:extLst>
          </p:cNvPr>
          <p:cNvSpPr txBox="1"/>
          <p:nvPr/>
        </p:nvSpPr>
        <p:spPr>
          <a:xfrm>
            <a:off x="2195736" y="411510"/>
            <a:ext cx="6768752" cy="19695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Zabawa dla  Indian </a:t>
            </a:r>
            <a:r>
              <a:rPr lang="pl-PL" sz="1800" b="1" i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800" b="1" i="1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Szeke</a:t>
            </a:r>
            <a:r>
              <a:rPr lang="pl-PL" sz="1800" b="1" i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b="1" i="1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szeke</a:t>
            </a:r>
            <a:r>
              <a:rPr lang="pl-PL" sz="1800" b="1" i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  <a:endParaRPr lang="pl-PL" sz="1800" b="1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górze -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szeke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szeke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(robimy rękami "młynek" na górze)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dole -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szeke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szeke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(robimy rękami "młynek" na dole)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prawo -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szeke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szeke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(robimy rękami "młynek" z prawej strony)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lewo -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szeke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kern="1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szeke</a:t>
            </a:r>
            <a:r>
              <a:rPr lang="pl-PL" sz="18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(robimy rękami "młynek" z lewej strony) 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011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5076056" y="707789"/>
            <a:ext cx="3811200" cy="1859565"/>
            <a:chOff x="7563875" y="2006257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563875" y="2006257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599426" y="2954487"/>
              <a:ext cx="1475574" cy="1619042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Zabawa taneczna z naśladowaniem: </a:t>
              </a: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https://www.youtube.com/watch?v=EtZ0_bCYtns</a:t>
              </a: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10@|17FFC:16777215|FBC:16777215|LFC:16777215|LBC:16777215"/>
          <p:cNvSpPr txBox="1"/>
          <p:nvPr/>
        </p:nvSpPr>
        <p:spPr bwMode="auto">
          <a:xfrm>
            <a:off x="3923928" y="3992107"/>
            <a:ext cx="2899245" cy="5112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251517" y="695680"/>
            <a:ext cx="4032450" cy="2213768"/>
            <a:chOff x="6202629" y="926281"/>
            <a:chExt cx="5376369" cy="2953055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209597" y="1404095"/>
              <a:ext cx="5369401" cy="2475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Hawaje to piękny, obfity w zieleń kraj składający się z 8 wysp. Na wyspie </a:t>
              </a:r>
              <a:r>
                <a:rPr lang="pl-PL" sz="1800" kern="1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Maui</a:t>
              </a:r>
              <a:r>
                <a:rPr lang="pl-PL" sz="18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podczas znanego tańca hula </a:t>
              </a:r>
              <a:r>
                <a:rPr lang="pl-PL" sz="1800" kern="1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hula</a:t>
              </a:r>
              <a:r>
                <a:rPr lang="pl-PL" sz="18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tancerki stroją się w różowe kwiaty. Mieszkańcy każdej wyspy mają inne kolory kwiatów.</a:t>
              </a:r>
              <a:endPara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202629" y="926281"/>
              <a:ext cx="5184354" cy="492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Informacja dla dzieci: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3D2BA79-F4B7-CC37-8700-0141DFE639F2}"/>
              </a:ext>
            </a:extLst>
          </p:cNvPr>
          <p:cNvSpPr/>
          <p:nvPr/>
        </p:nvSpPr>
        <p:spPr>
          <a:xfrm>
            <a:off x="251520" y="123478"/>
            <a:ext cx="3240360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54" name="Picture 6" descr="HAWAJSKI DZIEŃ DZIECKA – Przedszkole nr 6 | Tarnowskie Góry">
            <a:extLst>
              <a:ext uri="{FF2B5EF4-FFF2-40B4-BE49-F238E27FC236}">
                <a16:creationId xmlns:a16="http://schemas.microsoft.com/office/drawing/2014/main" id="{334A1D6E-24A7-DAAF-C50A-35353026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79" y="2595861"/>
            <a:ext cx="2737297" cy="244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6161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ymbol zastępczy zawartości 12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76551E33-D8D6-FC99-5899-0A1CBA182D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4130"/>
          </a:xfrm>
        </p:spPr>
      </p:pic>
    </p:spTree>
    <p:extLst>
      <p:ext uri="{BB962C8B-B14F-4D97-AF65-F5344CB8AC3E}">
        <p14:creationId xmlns:p14="http://schemas.microsoft.com/office/powerpoint/2010/main" val="3353870214"/>
      </p:ext>
    </p:extLst>
  </p:cSld>
  <p:clrMapOvr>
    <a:masterClrMapping/>
  </p:clrMapOvr>
  <p:transition spd="slow" advClick="0" advTm="7000"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>
            <a:grpSpLocks/>
          </p:cNvGrpSpPr>
          <p:nvPr/>
        </p:nvGrpSpPr>
        <p:grpSpPr bwMode="auto">
          <a:xfrm>
            <a:off x="3751683" y="619985"/>
            <a:ext cx="2274525" cy="2310220"/>
            <a:chOff x="5901200" y="187969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3" name="Freeform 12@|5FFC:3103537|FBC:16777215|LFC:16777215|LBC:16777215"/>
            <p:cNvSpPr/>
            <p:nvPr/>
          </p:nvSpPr>
          <p:spPr>
            <a:xfrm>
              <a:off x="5901200" y="187969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00" dirty="0">
                <a:cs typeface="+mn-ea"/>
                <a:sym typeface="+mn-lt"/>
              </a:endParaRPr>
            </a:p>
          </p:txBody>
        </p:sp>
        <p:sp>
          <p:nvSpPr>
            <p:cNvPr id="14" name="TextBox 10@|17FFC:16777215|FBC:16777215|LFC:16777215|LBC:16777215"/>
            <p:cNvSpPr txBox="1"/>
            <p:nvPr/>
          </p:nvSpPr>
          <p:spPr>
            <a:xfrm>
              <a:off x="5966239" y="2623100"/>
              <a:ext cx="1416598" cy="1994061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Film o zwierzętach </a:t>
              </a:r>
              <a:b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</a:br>
              <a:r>
                <a:rPr lang="pl-PL" sz="1600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na Grenlandii: https://www.youtube.com/watch?v=QdM_HzGnMkE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6095603" y="635622"/>
            <a:ext cx="3019112" cy="2435630"/>
            <a:chOff x="7680401" y="1873186"/>
            <a:chExt cx="1546676" cy="348087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5" name="Freeform 14@|5FFC:3255130|FBC:16777215|LFC:16777215|LBC:16777215"/>
            <p:cNvSpPr/>
            <p:nvPr/>
          </p:nvSpPr>
          <p:spPr>
            <a:xfrm>
              <a:off x="7680401" y="1873186"/>
              <a:ext cx="1546676" cy="348087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6200" tIns="609442" rIns="76201" bIns="609441" spcCol="1270"/>
            <a:lstStyle/>
            <a:p>
              <a:pPr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TextBox 10@|17FFC:16777215|FBC:16777215|LFC:16777215|LBC:16777215"/>
            <p:cNvSpPr txBox="1"/>
            <p:nvPr/>
          </p:nvSpPr>
          <p:spPr>
            <a:xfrm>
              <a:off x="7715952" y="2954486"/>
              <a:ext cx="1475574" cy="1319573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l-PL" altLang="zh-CN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Film edukacyjny:</a:t>
              </a:r>
            </a:p>
            <a:p>
              <a:pPr algn="ctr">
                <a:defRPr/>
              </a:pPr>
              <a:r>
                <a:rPr lang="pl-PL" sz="18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https://www.youtube.com/watch?v=EMAdaDo50H8</a:t>
              </a:r>
              <a:endPara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10@|17FFC:16777215|FBC:16777215|LFC:16777215|LBC:16777215"/>
          <p:cNvSpPr txBox="1"/>
          <p:nvPr/>
        </p:nvSpPr>
        <p:spPr bwMode="auto">
          <a:xfrm>
            <a:off x="3923928" y="3992107"/>
            <a:ext cx="2899245" cy="51121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项目名称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1"/>
          <p:cNvGrpSpPr>
            <a:grpSpLocks/>
          </p:cNvGrpSpPr>
          <p:nvPr/>
        </p:nvGrpSpPr>
        <p:grpSpPr bwMode="auto">
          <a:xfrm>
            <a:off x="251518" y="695680"/>
            <a:ext cx="3888433" cy="4125765"/>
            <a:chOff x="6202629" y="926281"/>
            <a:chExt cx="5184354" cy="5503562"/>
          </a:xfrm>
        </p:grpSpPr>
        <p:sp>
          <p:nvSpPr>
            <p:cNvPr id="6" name="TextBox 11@|17FFC:16777215|FBC:16777215|LFC:16777215|LBC:16777215"/>
            <p:cNvSpPr txBox="1"/>
            <p:nvPr/>
          </p:nvSpPr>
          <p:spPr>
            <a:xfrm>
              <a:off x="6209597" y="1404095"/>
              <a:ext cx="4505342" cy="50257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Grenlandia wyspa położona geograficznie w Ameryce Północnej, a historycznie i politycznie w Europie (autonomiczne terytorium zależne Danii). </a:t>
              </a:r>
              <a:b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600" kern="1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Inuici (Eskimosi): ubierają się w kurtki, spodnie uszyte z foczej skóry, które doskonale chronią przed zimnem i wiatrem. Tam gdzie mieszkają Eskimosi, lody nie topnieją przez większą część roku, dlatego poruszają się oni głównie skuterami śnieżnymi i saniami ciągniętymi przez psy.</a:t>
              </a:r>
              <a:endParaRPr lang="pl-PL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10@|17FFC:16777215|FBC:16777215|LFC:16777215|LBC:16777215"/>
            <p:cNvSpPr txBox="1"/>
            <p:nvPr/>
          </p:nvSpPr>
          <p:spPr>
            <a:xfrm>
              <a:off x="6202629" y="926281"/>
              <a:ext cx="5184354" cy="4926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l-PL" b="1" dirty="0">
                  <a:latin typeface="Cambria" panose="02040503050406030204" pitchFamily="18" charset="0"/>
                  <a:ea typeface="Cambria" panose="02040503050406030204" pitchFamily="18" charset="0"/>
                  <a:cs typeface="+mn-ea"/>
                  <a:sym typeface="+mn-lt"/>
                </a:rPr>
                <a:t>Informacja dla dzieci: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73D2BA79-F4B7-CC37-8700-0141DFE639F2}"/>
              </a:ext>
            </a:extLst>
          </p:cNvPr>
          <p:cNvSpPr/>
          <p:nvPr/>
        </p:nvSpPr>
        <p:spPr>
          <a:xfrm>
            <a:off x="251520" y="123478"/>
            <a:ext cx="3240360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Grenlandia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2E3B8DC-DA8F-3573-2FA0-06FC5193A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2837462"/>
            <a:ext cx="1249872" cy="23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014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Administrator\Desktop\简约淡雅心形小草PPT背景\幻灯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382" y="999564"/>
            <a:ext cx="7380311" cy="4153187"/>
          </a:xfrm>
          <a:prstGeom prst="rect">
            <a:avLst/>
          </a:prstGeom>
          <a:noFill/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FD8E5D4-14F2-C603-504E-5D05C2F1B322}"/>
              </a:ext>
            </a:extLst>
          </p:cNvPr>
          <p:cNvSpPr txBox="1"/>
          <p:nvPr/>
        </p:nvSpPr>
        <p:spPr>
          <a:xfrm>
            <a:off x="5652120" y="187700"/>
            <a:ext cx="3773547" cy="4768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Wiersz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Hej, saneczki ciągną pieski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Eskimos pogania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zimna w oczach stają łezki,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Ciepło od biegania.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Oj, pingwinie na bok zmykaj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 Eskimos jedzie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niedźwiedzia polarnego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 solone śledzie.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ty zorzo świeć wesoło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Gdy Eskimos jedzie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foką, która bardzo lubi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Posolone śledzie.</a:t>
            </a:r>
            <a:endParaRPr lang="pl-P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6A15DE7-4181-C3E9-950B-37E7F3DF5406}"/>
              </a:ext>
            </a:extLst>
          </p:cNvPr>
          <p:cNvSpPr txBox="1"/>
          <p:nvPr/>
        </p:nvSpPr>
        <p:spPr>
          <a:xfrm>
            <a:off x="539552" y="555526"/>
            <a:ext cx="496855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Zabawa ruchowa </a:t>
            </a:r>
            <a:r>
              <a:rPr lang="pl-PL" sz="1400" b="1" i="1" dirty="0">
                <a:latin typeface="Cambria" panose="02040503050406030204" pitchFamily="18" charset="0"/>
                <a:ea typeface="Cambria" panose="02040503050406030204" pitchFamily="18" charset="0"/>
              </a:rPr>
              <a:t>„Igloo” </a:t>
            </a:r>
            <a:r>
              <a:rPr lang="pl-PL" sz="1400" dirty="0">
                <a:latin typeface="Cambria" panose="02040503050406030204" pitchFamily="18" charset="0"/>
                <a:ea typeface="Cambria" panose="02040503050406030204" pitchFamily="18" charset="0"/>
              </a:rPr>
              <a:t>z chustą animacyjną: dzieci stoją wokół chusty; na sygnał „Pada śnieg”, podnoszą ją do góry, chowają się pod nią i siadają, tworząc nad sobą kopułę.</a:t>
            </a:r>
          </a:p>
        </p:txBody>
      </p:sp>
    </p:spTree>
    <p:extLst>
      <p:ext uri="{BB962C8B-B14F-4D97-AF65-F5344CB8AC3E}">
        <p14:creationId xmlns:p14="http://schemas.microsoft.com/office/powerpoint/2010/main" val="352074715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009E47"/>
      </a:dk2>
      <a:lt2>
        <a:srgbClr val="A0A0A0"/>
      </a:lt2>
      <a:accent1>
        <a:srgbClr val="B5B5B5"/>
      </a:accent1>
      <a:accent2>
        <a:srgbClr val="B5B5B5"/>
      </a:accent2>
      <a:accent3>
        <a:srgbClr val="B5B5B5"/>
      </a:accent3>
      <a:accent4>
        <a:srgbClr val="B5B5B5"/>
      </a:accent4>
      <a:accent5>
        <a:srgbClr val="B5B5B5"/>
      </a:accent5>
      <a:accent6>
        <a:srgbClr val="B5B5B5"/>
      </a:accent6>
      <a:hlink>
        <a:srgbClr val="0000FF"/>
      </a:hlink>
      <a:folHlink>
        <a:srgbClr val="800080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2814</TotalTime>
  <Words>2150</Words>
  <Application>Microsoft Office PowerPoint</Application>
  <PresentationFormat>Pokaz na ekranie (16:9)</PresentationFormat>
  <Paragraphs>208</Paragraphs>
  <Slides>40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7" baseType="lpstr">
      <vt:lpstr>微软雅黑</vt:lpstr>
      <vt:lpstr>Arial</vt:lpstr>
      <vt:lpstr>Calibri</vt:lpstr>
      <vt:lpstr>Cambria</vt:lpstr>
      <vt:lpstr>Times New Roman</vt:lpstr>
      <vt:lpstr>YouTube Sans</vt:lpstr>
      <vt:lpstr>Office 主题​​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ox823</cp:lastModifiedBy>
  <cp:revision>228</cp:revision>
  <dcterms:created xsi:type="dcterms:W3CDTF">2014-12-16T06:14:24Z</dcterms:created>
  <dcterms:modified xsi:type="dcterms:W3CDTF">2023-12-12T09:39:12Z</dcterms:modified>
</cp:coreProperties>
</file>